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  <p:sldId id="309" r:id="rId34"/>
    <p:sldId id="310" r:id="rId35"/>
    <p:sldId id="311" r:id="rId36"/>
    <p:sldId id="312" r:id="rId37"/>
    <p:sldId id="313" r:id="rId38"/>
    <p:sldId id="314" r:id="rId39"/>
    <p:sldId id="315" r:id="rId40"/>
    <p:sldId id="316" r:id="rId41"/>
    <p:sldId id="317" r:id="rId42"/>
    <p:sldId id="318" r:id="rId43"/>
    <p:sldId id="319" r:id="rId44"/>
    <p:sldId id="320" r:id="rId45"/>
    <p:sldId id="321" r:id="rId46"/>
    <p:sldId id="322" r:id="rId47"/>
    <p:sldId id="324" r:id="rId48"/>
  </p:sldIdLst>
  <p:sldSz cx="9144000" cy="6858000" type="screen4x3"/>
  <p:notesSz cx="7315200" cy="96012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ves Marcoux" initials="Y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FF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8709" autoAdjust="0"/>
  </p:normalViewPr>
  <p:slideViewPr>
    <p:cSldViewPr>
      <p:cViewPr varScale="1">
        <p:scale>
          <a:sx n="87" d="100"/>
          <a:sy n="87" d="100"/>
        </p:scale>
        <p:origin x="23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592" y="-9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A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CA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A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F06461-897A-4CE5-BBE3-F9835E59277F}" type="slidenum">
              <a:rPr lang="fr-CA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64495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fr-FR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fr-FR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fr-FR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E83079CB-E910-4CD7-9FB5-AFA100840F8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927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D07BE0-2AE7-4263-AE6E-CF946C79C9FF}" type="slidenum">
              <a:rPr lang="fr-FR"/>
              <a:pPr/>
              <a:t>2</a:t>
            </a:fld>
            <a:endParaRPr lang="fr-FR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fr-CA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B01D85-62AE-42C5-AA6A-E96FDD3166BD}" type="slidenum">
              <a:rPr lang="fr-FR"/>
              <a:pPr/>
              <a:t>21</a:t>
            </a:fld>
            <a:endParaRPr lang="fr-FR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CFB655-688B-4435-A292-93618FABDA5D}" type="slidenum">
              <a:rPr lang="fr-FR"/>
              <a:pPr/>
              <a:t>22</a:t>
            </a:fld>
            <a:endParaRPr lang="fr-FR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581928-0A43-40A7-AF68-191C39BE7897}" type="slidenum">
              <a:rPr lang="fr-FR"/>
              <a:pPr/>
              <a:t>25</a:t>
            </a:fld>
            <a:endParaRPr lang="fr-FR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FB85D9-1351-4C47-93EC-08B85F2341D9}" type="slidenum">
              <a:rPr lang="fr-FR"/>
              <a:pPr/>
              <a:t>26</a:t>
            </a:fld>
            <a:endParaRPr lang="fr-FR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97B2D4-54B5-4516-9D14-63409670E6AB}" type="slidenum">
              <a:rPr lang="fr-FR"/>
              <a:pPr/>
              <a:t>27</a:t>
            </a:fld>
            <a:endParaRPr lang="fr-FR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5FA1D2-F8FE-4152-AEE8-282F2769AE68}" type="slidenum">
              <a:rPr lang="fr-FR"/>
              <a:pPr/>
              <a:t>28</a:t>
            </a:fld>
            <a:endParaRPr lang="fr-FR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2D07A5-BE4B-4722-A6C3-31A5AF5BF51C}" type="slidenum">
              <a:rPr lang="fr-FR"/>
              <a:pPr/>
              <a:t>33</a:t>
            </a:fld>
            <a:endParaRPr lang="fr-FR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A2CCAB-B5A0-4045-8EEC-8AA296121D24}" type="slidenum">
              <a:rPr lang="fr-FR"/>
              <a:pPr/>
              <a:t>36</a:t>
            </a:fld>
            <a:endParaRPr lang="fr-FR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r>
              <a:rPr lang="fr-CA"/>
              <a:t>Rendu ici 2007-02-23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C04C54-3C10-4C09-A49E-FA7DF8F0CBA3}" type="slidenum">
              <a:rPr lang="fr-FR"/>
              <a:pPr/>
              <a:t>40</a:t>
            </a:fld>
            <a:endParaRPr lang="fr-FR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37A277-5BF7-46DC-83C5-A3FE09481DC8}" type="slidenum">
              <a:rPr lang="fr-FR"/>
              <a:pPr/>
              <a:t>41</a:t>
            </a:fld>
            <a:endParaRPr lang="fr-FR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3D2571-8A22-4E5E-88E3-6543739BB003}" type="slidenum">
              <a:rPr lang="fr-FR"/>
              <a:pPr/>
              <a:t>8</a:t>
            </a:fld>
            <a:endParaRPr lang="fr-FR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3A02C9-7621-4F6E-B0A8-FED12F96F109}" type="slidenum">
              <a:rPr lang="fr-FR"/>
              <a:pPr/>
              <a:t>9</a:t>
            </a:fld>
            <a:endParaRPr lang="fr-FR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DB873D-01B3-44E6-944B-A5AEBFB17FDC}" type="slidenum">
              <a:rPr lang="fr-FR"/>
              <a:pPr/>
              <a:t>13</a:t>
            </a:fld>
            <a:endParaRPr lang="fr-FR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2CB1B6-2EE8-4B79-8CE9-8CFA76C9FF17}" type="slidenum">
              <a:rPr lang="fr-FR"/>
              <a:pPr/>
              <a:t>14</a:t>
            </a:fld>
            <a:endParaRPr lang="fr-FR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38DEC-FC5E-4F40-A2A7-F1602792E8A2}" type="slidenum">
              <a:rPr lang="fr-FR"/>
              <a:pPr/>
              <a:t>15</a:t>
            </a:fld>
            <a:endParaRPr lang="fr-FR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E2EFD3-7594-4179-8B12-52DAF48753CA}" type="slidenum">
              <a:rPr lang="fr-FR"/>
              <a:pPr/>
              <a:t>16</a:t>
            </a:fld>
            <a:endParaRPr lang="fr-FR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0BCA31-EA9D-4897-92E4-0842929BA0F2}" type="slidenum">
              <a:rPr lang="fr-FR"/>
              <a:pPr/>
              <a:t>17</a:t>
            </a:fld>
            <a:endParaRPr lang="fr-FR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A6FFF4-3598-4085-BB67-FA22466B8E5C}" type="slidenum">
              <a:rPr lang="fr-FR"/>
              <a:pPr/>
              <a:t>20</a:t>
            </a:fld>
            <a:endParaRPr lang="fr-FR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C11 - 2012-12-18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27784" y="6245225"/>
            <a:ext cx="3888432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Copyright © 2003-2012 Yves Marcoux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73CD8-DA5E-4898-AAC8-CE8CB0B1562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C11 - 2012-12-18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27784" y="6245225"/>
            <a:ext cx="3888432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Copyright © 2003-2012 Yves Marcoux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DB5C2-C557-458E-9F35-C4F9E041E4A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C11 - 2012-12-18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Copyright © 2003-2012 Yves Marcoux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FD03A-2AA5-4B9F-913A-30AA3F51465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C11 - 2012-12-18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Copyright © 2003-2012 Yves Marcoux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14630-44B4-492E-B5F8-AF236927AAC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C11 - 2012-12-18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627784" y="6245225"/>
            <a:ext cx="3888432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Copyright © 2003-2012 Yves Marcoux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3537D-E73F-459F-A856-4873F4F3644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C11 - 2012-12-18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27784" y="6245225"/>
            <a:ext cx="3888432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Copyright © 2003-2012 Yves Marcoux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EF236-2619-47CC-AE0D-6BBAE70B381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C11 - 2012-12-18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27784" y="6245225"/>
            <a:ext cx="3888432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Copyright © 2003-2012 Yves Marcoux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D14A3-6C6C-4C1C-A2B8-71CE6BE8A32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/>
              <a:t>C11 - 2012-12-18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784" y="6245225"/>
            <a:ext cx="388843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fr-FR"/>
              <a:t>Copyright © 2003-2012 Yves Marcoux</a:t>
            </a:r>
            <a:endParaRPr lang="fr-F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98BF99-99F1-41B5-A91B-D6DE7957EF71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stciv.com/style_master/academy/css_tutorial/properties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sszengarden.com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colors/colors_names.asp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css/" TargetMode="External"/><Relationship Id="rId2" Type="http://schemas.openxmlformats.org/officeDocument/2006/relationships/hyperlink" Target="https://www.westciv.com/style_master/academy/css_tutoria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3.org/TR/CSS/#cs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703CB-4375-4550-9667-428E5725678A}" type="slidenum">
              <a:rPr lang="fr-FR"/>
              <a:pPr/>
              <a:t>1</a:t>
            </a:fld>
            <a:endParaRPr lang="fr-F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Stylage CSS pour</a:t>
            </a:r>
            <a:br>
              <a:rPr lang="fr-CA" dirty="0"/>
            </a:br>
            <a:r>
              <a:rPr lang="fr-CA" dirty="0"/>
              <a:t>documents HTML</a:t>
            </a:r>
            <a:endParaRPr lang="fr-F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4268788"/>
            <a:ext cx="7343775" cy="1752600"/>
          </a:xfrm>
        </p:spPr>
        <p:txBody>
          <a:bodyPr/>
          <a:lstStyle/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379029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7984-71C4-46B5-830C-9EF3C06E65D8}" type="slidenum">
              <a:rPr lang="fr-FR"/>
              <a:pPr/>
              <a:t>10</a:t>
            </a:fld>
            <a:endParaRPr lang="fr-FR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/>
              <a:t>Propriétés spécifiques à un seul élément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CA" sz="2800"/>
              <a:t>La balise d'ouverture de n’importe quel élément peut contenir, dans l'attribut </a:t>
            </a:r>
            <a:r>
              <a:rPr lang="fr-CA" sz="2400" b="1">
                <a:solidFill>
                  <a:schemeClr val="accent2"/>
                </a:solidFill>
                <a:latin typeface="Courier New" pitchFamily="49" charset="0"/>
              </a:rPr>
              <a:t>style</a:t>
            </a:r>
            <a:r>
              <a:rPr lang="fr-CA" sz="2800"/>
              <a:t>, des propriétés </a:t>
            </a:r>
            <a:r>
              <a:rPr lang="fr-CA" sz="2800" i="1"/>
              <a:t>applicables à ce seul élément</a:t>
            </a:r>
          </a:p>
          <a:p>
            <a:pPr>
              <a:lnSpc>
                <a:spcPct val="90000"/>
              </a:lnSpc>
            </a:pPr>
            <a:r>
              <a:rPr lang="fr-CA"/>
              <a:t>Exemple: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fr-CA"/>
              <a:t>&lt;h2 style="font-size: 110%;"&gt;Ohé!&lt;/h2&gt;</a:t>
            </a:r>
          </a:p>
          <a:p>
            <a:pPr>
              <a:lnSpc>
                <a:spcPct val="90000"/>
              </a:lnSpc>
            </a:pPr>
            <a:r>
              <a:rPr lang="fr-CA"/>
              <a:t>À utiliser dans des cas très spéciaux seulement</a:t>
            </a:r>
          </a:p>
          <a:p>
            <a:pPr>
              <a:lnSpc>
                <a:spcPct val="90000"/>
              </a:lnSpc>
            </a:pPr>
            <a:r>
              <a:rPr lang="fr-CA"/>
              <a:t>Déconseillées par plusieurs (comme les feuilles internes)</a:t>
            </a:r>
          </a:p>
        </p:txBody>
      </p:sp>
    </p:spTree>
    <p:extLst>
      <p:ext uri="{BB962C8B-B14F-4D97-AF65-F5344CB8AC3E}">
        <p14:creationId xmlns:p14="http://schemas.microsoft.com/office/powerpoint/2010/main" val="414340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6761-73F2-4E73-AB90-A60AA5C8FFC2}" type="slidenum">
              <a:rPr lang="fr-FR"/>
              <a:pPr/>
              <a:t>11</a:t>
            </a:fld>
            <a:endParaRPr lang="fr-FR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Fusion des propriétés (1/2)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Les propriétés applicables à un élément </a:t>
            </a:r>
            <a:r>
              <a:rPr lang="fr-CA" i="1"/>
              <a:t>s’ajoutent</a:t>
            </a:r>
            <a:r>
              <a:rPr lang="fr-CA"/>
              <a:t> l’une à l’autre, indépendamment de leur source</a:t>
            </a:r>
          </a:p>
          <a:p>
            <a:r>
              <a:rPr lang="fr-CA"/>
              <a:t>Par exemple, si la feuille de styles contient:</a:t>
            </a:r>
          </a:p>
          <a:p>
            <a:pPr lvl="2">
              <a:buFontTx/>
              <a:buNone/>
            </a:pPr>
            <a:r>
              <a:rPr lang="fr-CA" sz="2000" b="1">
                <a:solidFill>
                  <a:schemeClr val="accent2"/>
                </a:solidFill>
                <a:latin typeface="Courier New" pitchFamily="49" charset="0"/>
              </a:rPr>
              <a:t>h2 {color: red; text-align:center;}</a:t>
            </a:r>
          </a:p>
          <a:p>
            <a:pPr lvl="1"/>
            <a:r>
              <a:rPr lang="fr-CA"/>
              <a:t>ces propriétés sont combinées avec la propriété </a:t>
            </a:r>
            <a:r>
              <a:rPr lang="fr-CA" sz="2400" b="1">
                <a:solidFill>
                  <a:schemeClr val="accent2"/>
                </a:solidFill>
                <a:latin typeface="Courier New" pitchFamily="49" charset="0"/>
              </a:rPr>
              <a:t>font-size</a:t>
            </a:r>
            <a:r>
              <a:rPr lang="fr-CA"/>
              <a:t> provenant du style par défaut du navigateur</a:t>
            </a:r>
          </a:p>
        </p:txBody>
      </p:sp>
    </p:spTree>
    <p:extLst>
      <p:ext uri="{BB962C8B-B14F-4D97-AF65-F5344CB8AC3E}">
        <p14:creationId xmlns:p14="http://schemas.microsoft.com/office/powerpoint/2010/main" val="1923309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F997-5439-4A6C-A593-71BC3C8C66F8}" type="slidenum">
              <a:rPr lang="fr-FR"/>
              <a:pPr/>
              <a:t>12</a:t>
            </a:fld>
            <a:endParaRPr lang="fr-FR"/>
          </a:p>
        </p:txBody>
      </p:sp>
      <p:sp>
        <p:nvSpPr>
          <p:cNvPr id="2560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Fusion des propriétés (2/2)</a:t>
            </a:r>
          </a:p>
        </p:txBody>
      </p:sp>
      <p:sp>
        <p:nvSpPr>
          <p:cNvPr id="2560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fr-CA" sz="2800"/>
              <a:t>Si plusieurs sources spécifient des valeurs différentes pour la même propriété, alors la priorité suivante s’applique:</a:t>
            </a:r>
          </a:p>
          <a:p>
            <a:pPr marL="609600" indent="-609600">
              <a:buFontTx/>
              <a:buNone/>
            </a:pPr>
            <a:endParaRPr lang="fr-CA" sz="2800"/>
          </a:p>
          <a:p>
            <a:pPr marL="1371600" lvl="2" indent="-457200">
              <a:buFontTx/>
              <a:buAutoNum type="arabicPeriod"/>
            </a:pPr>
            <a:r>
              <a:rPr lang="fr-CA" sz="2000"/>
              <a:t>Attribut </a:t>
            </a:r>
            <a:r>
              <a:rPr lang="fr-CA" sz="1800" b="1">
                <a:solidFill>
                  <a:schemeClr val="accent2"/>
                </a:solidFill>
                <a:latin typeface="Courier New" pitchFamily="49" charset="0"/>
              </a:rPr>
              <a:t>style</a:t>
            </a:r>
            <a:r>
              <a:rPr lang="fr-CA" sz="2000"/>
              <a:t> dans la balise de début de l’élément</a:t>
            </a:r>
          </a:p>
          <a:p>
            <a:pPr marL="1371600" lvl="2" indent="-457200">
              <a:buFontTx/>
              <a:buAutoNum type="arabicPeriod"/>
            </a:pPr>
            <a:r>
              <a:rPr lang="fr-CA" sz="2000"/>
              <a:t>Style générique dans une feuille de styles interne</a:t>
            </a:r>
          </a:p>
          <a:p>
            <a:pPr marL="1371600" lvl="2" indent="-457200">
              <a:buFontTx/>
              <a:buAutoNum type="arabicPeriod"/>
            </a:pPr>
            <a:r>
              <a:rPr lang="fr-CA" sz="2000"/>
              <a:t>Style générique dans une feuille de styles externe</a:t>
            </a:r>
          </a:p>
          <a:p>
            <a:pPr marL="1371600" lvl="2" indent="-457200">
              <a:buFontTx/>
              <a:buAutoNum type="arabicPeriod"/>
            </a:pPr>
            <a:r>
              <a:rPr lang="fr-CA" sz="2000"/>
              <a:t>Paramétrage personnalisé du navigateur</a:t>
            </a:r>
          </a:p>
          <a:p>
            <a:pPr marL="1371600" lvl="2" indent="-457200">
              <a:buFontTx/>
              <a:buAutoNum type="arabicPeriod"/>
            </a:pPr>
            <a:r>
              <a:rPr lang="fr-CA" sz="2000"/>
              <a:t>Style par défaut du navigateur</a:t>
            </a:r>
          </a:p>
        </p:txBody>
      </p:sp>
    </p:spTree>
    <p:extLst>
      <p:ext uri="{BB962C8B-B14F-4D97-AF65-F5344CB8AC3E}">
        <p14:creationId xmlns:p14="http://schemas.microsoft.com/office/powerpoint/2010/main" val="1604927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B756-4C8A-40A1-B2E0-A1E5E222D5AB}" type="slidenum">
              <a:rPr lang="fr-FR"/>
              <a:pPr/>
              <a:t>13</a:t>
            </a:fld>
            <a:endParaRPr lang="fr-FR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/>
              <a:t>Lien vers une feuille de styles externe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fr-CA" sz="2400" dirty="0"/>
              <a:t>Lien vers la feuille de styles au moyen de l'élément (vide) &lt;</a:t>
            </a:r>
            <a:r>
              <a:rPr lang="fr-CA" sz="2000" b="1" dirty="0" err="1">
                <a:latin typeface="Courier New" pitchFamily="49" charset="0"/>
                <a:cs typeface="Courier New" pitchFamily="49" charset="0"/>
              </a:rPr>
              <a:t>link</a:t>
            </a:r>
            <a:r>
              <a:rPr lang="fr-CA" sz="2400" dirty="0"/>
              <a:t>&gt; dans l'entête des documents (X)HTML:</a:t>
            </a:r>
          </a:p>
          <a:p>
            <a:pPr>
              <a:lnSpc>
                <a:spcPct val="70000"/>
              </a:lnSpc>
              <a:spcAft>
                <a:spcPct val="55000"/>
              </a:spcAft>
              <a:buFontTx/>
              <a:buNone/>
            </a:pPr>
            <a:r>
              <a:rPr lang="fr-CA" sz="2800" dirty="0"/>
              <a:t>	</a:t>
            </a:r>
            <a:r>
              <a:rPr lang="fr-FR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fr-FR" sz="2000" b="1" dirty="0" err="1">
                <a:latin typeface="Courier New" pitchFamily="49" charset="0"/>
                <a:cs typeface="Courier New" pitchFamily="49" charset="0"/>
              </a:rPr>
              <a:t>link</a:t>
            </a:r>
            <a:r>
              <a:rPr lang="fr-FR" sz="2000" b="1" dirty="0">
                <a:latin typeface="Courier New" pitchFamily="49" charset="0"/>
                <a:cs typeface="Courier New" pitchFamily="49" charset="0"/>
              </a:rPr>
              <a:t> rel="</a:t>
            </a:r>
            <a:r>
              <a:rPr lang="fr-FR" sz="2000" b="1" dirty="0" err="1">
                <a:latin typeface="Courier New" pitchFamily="49" charset="0"/>
                <a:cs typeface="Courier New" pitchFamily="49" charset="0"/>
              </a:rPr>
              <a:t>stylesheet</a:t>
            </a:r>
            <a:r>
              <a:rPr lang="fr-FR" sz="2000" b="1" dirty="0">
                <a:latin typeface="Courier New" pitchFamily="49" charset="0"/>
                <a:cs typeface="Courier New" pitchFamily="49" charset="0"/>
              </a:rPr>
              <a:t>" href="MaFeuille.css" 	type="</a:t>
            </a:r>
            <a:r>
              <a:rPr lang="fr-FR" sz="2000" b="1" dirty="0" err="1">
                <a:latin typeface="Courier New" pitchFamily="49" charset="0"/>
                <a:cs typeface="Courier New" pitchFamily="49" charset="0"/>
              </a:rPr>
              <a:t>text</a:t>
            </a:r>
            <a:r>
              <a:rPr lang="fr-FR" sz="2000" b="1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fr-FR" sz="2000" b="1" dirty="0" err="1">
                <a:latin typeface="Courier New" pitchFamily="49" charset="0"/>
                <a:cs typeface="Courier New" pitchFamily="49" charset="0"/>
              </a:rPr>
              <a:t>css</a:t>
            </a:r>
            <a:r>
              <a:rPr lang="fr-FR" sz="2000" b="1" dirty="0">
                <a:latin typeface="Courier New" pitchFamily="49" charset="0"/>
                <a:cs typeface="Courier New" pitchFamily="49" charset="0"/>
              </a:rPr>
              <a:t>" /&gt;</a:t>
            </a:r>
          </a:p>
          <a:p>
            <a:pPr>
              <a:lnSpc>
                <a:spcPct val="80000"/>
              </a:lnSpc>
            </a:pPr>
            <a:r>
              <a:rPr lang="fr-FR" sz="2400" dirty="0">
                <a:cs typeface="Times New Roman" pitchFamily="18" charset="0"/>
              </a:rPr>
              <a:t>L'élément </a:t>
            </a:r>
            <a:r>
              <a:rPr lang="fr-FR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fr-FR" sz="2000" b="1" dirty="0" err="1">
                <a:latin typeface="Courier New" pitchFamily="49" charset="0"/>
                <a:cs typeface="Courier New" pitchFamily="49" charset="0"/>
              </a:rPr>
              <a:t>link</a:t>
            </a:r>
            <a:r>
              <a:rPr lang="fr-FR" sz="20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fr-FR" sz="2400" dirty="0">
                <a:cs typeface="Times New Roman" pitchFamily="18" charset="0"/>
              </a:rPr>
              <a:t> doit comprendre:</a:t>
            </a:r>
          </a:p>
          <a:p>
            <a:pPr lvl="1">
              <a:lnSpc>
                <a:spcPct val="90000"/>
              </a:lnSpc>
            </a:pPr>
            <a:r>
              <a:rPr lang="fr-FR" sz="2000" dirty="0">
                <a:cs typeface="Times New Roman" pitchFamily="18" charset="0"/>
              </a:rPr>
              <a:t>Le type de lien, soit vers une feuille de styles</a:t>
            </a:r>
          </a:p>
          <a:p>
            <a:pPr lvl="2">
              <a:lnSpc>
                <a:spcPct val="90000"/>
              </a:lnSpc>
            </a:pPr>
            <a:r>
              <a:rPr lang="fr-FR" sz="1800" dirty="0">
                <a:cs typeface="Times New Roman" pitchFamily="18" charset="0"/>
              </a:rPr>
              <a:t>Pour une feuille CSS, ce </a:t>
            </a:r>
            <a:r>
              <a:rPr lang="fr-FR" sz="1800" b="1" dirty="0">
                <a:cs typeface="Times New Roman" pitchFamily="18" charset="0"/>
              </a:rPr>
              <a:t>doit être</a:t>
            </a:r>
            <a:r>
              <a:rPr lang="fr-FR" sz="1800" dirty="0">
                <a:cs typeface="Times New Roman" pitchFamily="18" charset="0"/>
              </a:rPr>
              <a:t> </a:t>
            </a:r>
            <a:r>
              <a:rPr lang="fr-FR" sz="1800" dirty="0">
                <a:solidFill>
                  <a:schemeClr val="accent2"/>
                </a:solidFill>
                <a:cs typeface="Times New Roman" pitchFamily="18" charset="0"/>
              </a:rPr>
              <a:t>rel="</a:t>
            </a:r>
            <a:r>
              <a:rPr lang="fr-FR" sz="1800" dirty="0" err="1">
                <a:solidFill>
                  <a:schemeClr val="accent2"/>
                </a:solidFill>
                <a:cs typeface="Times New Roman" pitchFamily="18" charset="0"/>
              </a:rPr>
              <a:t>stylesheet</a:t>
            </a:r>
            <a:r>
              <a:rPr lang="fr-FR" sz="1800" dirty="0">
                <a:solidFill>
                  <a:schemeClr val="accent2"/>
                </a:solidFill>
                <a:cs typeface="Times New Roman" pitchFamily="18" charset="0"/>
              </a:rPr>
              <a:t>"</a:t>
            </a:r>
          </a:p>
          <a:p>
            <a:pPr lvl="1">
              <a:lnSpc>
                <a:spcPct val="90000"/>
              </a:lnSpc>
            </a:pPr>
            <a:r>
              <a:rPr lang="fr-FR" sz="2000" dirty="0">
                <a:cs typeface="Times New Roman" pitchFamily="18" charset="0"/>
              </a:rPr>
              <a:t>L'emplacement de la feuille</a:t>
            </a:r>
          </a:p>
          <a:p>
            <a:pPr lvl="2">
              <a:lnSpc>
                <a:spcPct val="90000"/>
              </a:lnSpc>
            </a:pPr>
            <a:r>
              <a:rPr lang="fr-FR" sz="1800" dirty="0">
                <a:cs typeface="Times New Roman" pitchFamily="18" charset="0"/>
              </a:rPr>
              <a:t>Variable, doit coïncider avec le nom de fichier et l'emplacement donnés à la feuille; par exemple, </a:t>
            </a:r>
            <a:r>
              <a:rPr lang="fr-FR" sz="1800" dirty="0">
                <a:solidFill>
                  <a:schemeClr val="accent2"/>
                </a:solidFill>
                <a:cs typeface="Times New Roman" pitchFamily="18" charset="0"/>
              </a:rPr>
              <a:t>href="MaFeuille.css"</a:t>
            </a:r>
            <a:endParaRPr lang="fr-FR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fr-FR" sz="2000" dirty="0">
                <a:cs typeface="Times New Roman" pitchFamily="18" charset="0"/>
              </a:rPr>
              <a:t>Le type de feuille de style</a:t>
            </a:r>
          </a:p>
          <a:p>
            <a:pPr lvl="2">
              <a:lnSpc>
                <a:spcPct val="90000"/>
              </a:lnSpc>
            </a:pPr>
            <a:r>
              <a:rPr lang="fr-FR" sz="1800" dirty="0">
                <a:cs typeface="Times New Roman" pitchFamily="18" charset="0"/>
              </a:rPr>
              <a:t>Pour une feuille CSS, ce </a:t>
            </a:r>
            <a:r>
              <a:rPr lang="fr-FR" sz="1800" b="1" dirty="0">
                <a:cs typeface="Times New Roman" pitchFamily="18" charset="0"/>
              </a:rPr>
              <a:t>doit être</a:t>
            </a:r>
            <a:r>
              <a:rPr lang="fr-FR" sz="1800" dirty="0">
                <a:cs typeface="Times New Roman" pitchFamily="18" charset="0"/>
              </a:rPr>
              <a:t> </a:t>
            </a:r>
            <a:r>
              <a:rPr lang="fr-FR" sz="1800" dirty="0">
                <a:solidFill>
                  <a:schemeClr val="accent2"/>
                </a:solidFill>
                <a:cs typeface="Times New Roman" pitchFamily="18" charset="0"/>
              </a:rPr>
              <a:t>type="</a:t>
            </a:r>
            <a:r>
              <a:rPr lang="fr-FR" sz="1800" dirty="0" err="1">
                <a:solidFill>
                  <a:schemeClr val="accent2"/>
                </a:solidFill>
                <a:cs typeface="Times New Roman" pitchFamily="18" charset="0"/>
              </a:rPr>
              <a:t>text</a:t>
            </a:r>
            <a:r>
              <a:rPr lang="fr-FR" sz="1800" dirty="0">
                <a:solidFill>
                  <a:schemeClr val="accent2"/>
                </a:solidFill>
                <a:cs typeface="Times New Roman" pitchFamily="18" charset="0"/>
              </a:rPr>
              <a:t>/</a:t>
            </a:r>
            <a:r>
              <a:rPr lang="fr-FR" sz="1800" dirty="0" err="1">
                <a:solidFill>
                  <a:schemeClr val="accent2"/>
                </a:solidFill>
                <a:cs typeface="Times New Roman" pitchFamily="18" charset="0"/>
              </a:rPr>
              <a:t>css</a:t>
            </a:r>
            <a:r>
              <a:rPr lang="fr-FR" sz="1800" dirty="0">
                <a:solidFill>
                  <a:schemeClr val="accent2"/>
                </a:solidFill>
                <a:cs typeface="Times New Roman" pitchFamily="18" charset="0"/>
              </a:rPr>
              <a:t>"</a:t>
            </a:r>
            <a:endParaRPr lang="fr-CA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389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A5FF-0334-4C83-A84D-1A52EDD1F53D}" type="slidenum">
              <a:rPr lang="fr-FR"/>
              <a:pPr/>
              <a:t>14</a:t>
            </a:fld>
            <a:endParaRPr lang="fr-FR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CSS: Syntaxe de base (1/3)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Une feuille de style contient une suite de </a:t>
            </a:r>
            <a:r>
              <a:rPr lang="fr-CA" b="1"/>
              <a:t>règles</a:t>
            </a:r>
            <a:r>
              <a:rPr lang="fr-CA"/>
              <a:t> </a:t>
            </a:r>
            <a:r>
              <a:rPr lang="fr-CA" b="1"/>
              <a:t>génériques </a:t>
            </a:r>
            <a:r>
              <a:rPr lang="fr-CA"/>
              <a:t>(appelées "règles" dans ce qui suit)</a:t>
            </a:r>
          </a:p>
          <a:p>
            <a:r>
              <a:rPr lang="fr-CA"/>
              <a:t>Chaque règle est composée d'un </a:t>
            </a:r>
            <a:r>
              <a:rPr lang="fr-CA" b="1"/>
              <a:t>sélecteur</a:t>
            </a:r>
            <a:r>
              <a:rPr lang="fr-CA"/>
              <a:t>, suivi d'une ou plusieurs </a:t>
            </a:r>
            <a:r>
              <a:rPr lang="fr-CA" b="1"/>
              <a:t>déclarations de propriété</a:t>
            </a:r>
            <a:r>
              <a:rPr lang="fr-CA"/>
              <a:t> entre accolades</a:t>
            </a:r>
          </a:p>
        </p:txBody>
      </p:sp>
    </p:spTree>
    <p:extLst>
      <p:ext uri="{BB962C8B-B14F-4D97-AF65-F5344CB8AC3E}">
        <p14:creationId xmlns:p14="http://schemas.microsoft.com/office/powerpoint/2010/main" val="619845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6FDD-6C28-43BD-928D-37313AF1AF3B}" type="slidenum">
              <a:rPr lang="fr-FR"/>
              <a:pPr/>
              <a:t>15</a:t>
            </a:fld>
            <a:endParaRPr lang="fr-FR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CSS: Syntaxe de base (2/3)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>
                <a:cs typeface="Times New Roman" pitchFamily="18" charset="0"/>
              </a:rPr>
              <a:t>Exemple:</a:t>
            </a:r>
          </a:p>
          <a:p>
            <a:pPr>
              <a:buFontTx/>
              <a:buNone/>
            </a:pPr>
            <a:endParaRPr lang="fr-CA">
              <a:cs typeface="Times New Roman" pitchFamily="18" charset="0"/>
            </a:endParaRPr>
          </a:p>
          <a:p>
            <a:pPr>
              <a:buFontTx/>
              <a:buNone/>
            </a:pPr>
            <a:endParaRPr lang="fr-CA">
              <a:cs typeface="Times New Roman" pitchFamily="18" charset="0"/>
            </a:endParaRPr>
          </a:p>
          <a:p>
            <a:pPr>
              <a:buFontTx/>
              <a:buNone/>
            </a:pPr>
            <a:endParaRPr lang="fr-CA">
              <a:cs typeface="Times New Roman" pitchFamily="18" charset="0"/>
            </a:endParaRPr>
          </a:p>
          <a:p>
            <a:pPr lvl="2">
              <a:buFontTx/>
              <a:buNone/>
            </a:pPr>
            <a:r>
              <a:rPr lang="fr-CA" sz="2000" b="1">
                <a:solidFill>
                  <a:schemeClr val="accent2"/>
                </a:solidFill>
                <a:latin typeface="Courier New" pitchFamily="49" charset="0"/>
              </a:rPr>
              <a:t>h2 { color:red; text-align:center; }</a:t>
            </a:r>
            <a:endParaRPr lang="fr-CA">
              <a:cs typeface="Times New Roman" pitchFamily="18" charset="0"/>
            </a:endParaRPr>
          </a:p>
        </p:txBody>
      </p:sp>
      <p:sp>
        <p:nvSpPr>
          <p:cNvPr id="259082" name="Oval 10"/>
          <p:cNvSpPr>
            <a:spLocks noChangeArrowheads="1"/>
          </p:cNvSpPr>
          <p:nvPr/>
        </p:nvSpPr>
        <p:spPr bwMode="auto">
          <a:xfrm>
            <a:off x="1236663" y="3843338"/>
            <a:ext cx="649287" cy="504825"/>
          </a:xfrm>
          <a:prstGeom prst="ellips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259083" name="AutoShape 11"/>
          <p:cNvSpPr>
            <a:spLocks noChangeArrowheads="1"/>
          </p:cNvSpPr>
          <p:nvPr/>
        </p:nvSpPr>
        <p:spPr bwMode="auto">
          <a:xfrm>
            <a:off x="2124075" y="3856038"/>
            <a:ext cx="4535488" cy="503237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259084" name="Text Box 12"/>
          <p:cNvSpPr txBox="1">
            <a:spLocks noChangeArrowheads="1"/>
          </p:cNvSpPr>
          <p:nvPr/>
        </p:nvSpPr>
        <p:spPr bwMode="auto">
          <a:xfrm>
            <a:off x="827088" y="4946650"/>
            <a:ext cx="111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>
                <a:solidFill>
                  <a:schemeClr val="folHlink"/>
                </a:solidFill>
              </a:rPr>
              <a:t>sélecteur</a:t>
            </a:r>
          </a:p>
        </p:txBody>
      </p:sp>
      <p:sp>
        <p:nvSpPr>
          <p:cNvPr id="259085" name="Text Box 13"/>
          <p:cNvSpPr txBox="1">
            <a:spLocks noChangeArrowheads="1"/>
          </p:cNvSpPr>
          <p:nvPr/>
        </p:nvSpPr>
        <p:spPr bwMode="auto">
          <a:xfrm>
            <a:off x="3563938" y="5018088"/>
            <a:ext cx="269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>
                <a:solidFill>
                  <a:schemeClr val="folHlink"/>
                </a:solidFill>
              </a:rPr>
              <a:t>déclarations de propriété</a:t>
            </a:r>
          </a:p>
        </p:txBody>
      </p:sp>
      <p:cxnSp>
        <p:nvCxnSpPr>
          <p:cNvPr id="259086" name="AutoShape 14"/>
          <p:cNvCxnSpPr>
            <a:cxnSpLocks noChangeShapeType="1"/>
            <a:stCxn id="259082" idx="4"/>
            <a:endCxn id="259084" idx="0"/>
          </p:cNvCxnSpPr>
          <p:nvPr/>
        </p:nvCxnSpPr>
        <p:spPr bwMode="auto">
          <a:xfrm flipH="1">
            <a:off x="1382713" y="4362450"/>
            <a:ext cx="179387" cy="584200"/>
          </a:xfrm>
          <a:prstGeom prst="straightConnector1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</p:cxnSp>
      <p:cxnSp>
        <p:nvCxnSpPr>
          <p:cNvPr id="259087" name="AutoShape 15"/>
          <p:cNvCxnSpPr>
            <a:cxnSpLocks noChangeShapeType="1"/>
            <a:stCxn id="259083" idx="2"/>
            <a:endCxn id="259085" idx="0"/>
          </p:cNvCxnSpPr>
          <p:nvPr/>
        </p:nvCxnSpPr>
        <p:spPr bwMode="auto">
          <a:xfrm>
            <a:off x="4392613" y="4373563"/>
            <a:ext cx="520700" cy="644525"/>
          </a:xfrm>
          <a:prstGeom prst="straightConnector1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</p:cxnSp>
      <p:sp>
        <p:nvSpPr>
          <p:cNvPr id="259088" name="Oval 16"/>
          <p:cNvSpPr>
            <a:spLocks noChangeArrowheads="1"/>
          </p:cNvSpPr>
          <p:nvPr/>
        </p:nvSpPr>
        <p:spPr bwMode="auto">
          <a:xfrm>
            <a:off x="2024063" y="3738563"/>
            <a:ext cx="1827212" cy="720725"/>
          </a:xfrm>
          <a:prstGeom prst="ellipse">
            <a:avLst/>
          </a:prstGeom>
          <a:noFill/>
          <a:ln w="28575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259089" name="Text Box 17"/>
          <p:cNvSpPr txBox="1">
            <a:spLocks noChangeArrowheads="1"/>
          </p:cNvSpPr>
          <p:nvPr/>
        </p:nvSpPr>
        <p:spPr bwMode="auto">
          <a:xfrm>
            <a:off x="1042988" y="2774950"/>
            <a:ext cx="258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>
                <a:solidFill>
                  <a:srgbClr val="FF9933"/>
                </a:solidFill>
              </a:rPr>
              <a:t>déclaration de propriété</a:t>
            </a:r>
          </a:p>
        </p:txBody>
      </p:sp>
      <p:sp>
        <p:nvSpPr>
          <p:cNvPr id="259090" name="Text Box 18"/>
          <p:cNvSpPr txBox="1">
            <a:spLocks noChangeArrowheads="1"/>
          </p:cNvSpPr>
          <p:nvPr/>
        </p:nvSpPr>
        <p:spPr bwMode="auto">
          <a:xfrm>
            <a:off x="4572000" y="2781300"/>
            <a:ext cx="258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>
                <a:solidFill>
                  <a:srgbClr val="FF9933"/>
                </a:solidFill>
              </a:rPr>
              <a:t>déclaration de propriété</a:t>
            </a:r>
          </a:p>
        </p:txBody>
      </p:sp>
      <p:sp>
        <p:nvSpPr>
          <p:cNvPr id="259091" name="Oval 19"/>
          <p:cNvSpPr>
            <a:spLocks noChangeArrowheads="1"/>
          </p:cNvSpPr>
          <p:nvPr/>
        </p:nvSpPr>
        <p:spPr bwMode="auto">
          <a:xfrm>
            <a:off x="3779838" y="3749675"/>
            <a:ext cx="2879725" cy="720725"/>
          </a:xfrm>
          <a:prstGeom prst="ellipse">
            <a:avLst/>
          </a:prstGeom>
          <a:noFill/>
          <a:ln w="28575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cxnSp>
        <p:nvCxnSpPr>
          <p:cNvPr id="259092" name="AutoShape 20"/>
          <p:cNvCxnSpPr>
            <a:cxnSpLocks noChangeShapeType="1"/>
            <a:stCxn id="259088" idx="0"/>
            <a:endCxn id="259089" idx="2"/>
          </p:cNvCxnSpPr>
          <p:nvPr/>
        </p:nvCxnSpPr>
        <p:spPr bwMode="auto">
          <a:xfrm flipH="1" flipV="1">
            <a:off x="2335213" y="3141663"/>
            <a:ext cx="603250" cy="582612"/>
          </a:xfrm>
          <a:prstGeom prst="straightConnector1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med" len="med"/>
          </a:ln>
          <a:effectLst/>
        </p:spPr>
      </p:cxnSp>
      <p:cxnSp>
        <p:nvCxnSpPr>
          <p:cNvPr id="259093" name="AutoShape 21"/>
          <p:cNvCxnSpPr>
            <a:cxnSpLocks noChangeShapeType="1"/>
            <a:stCxn id="259091" idx="0"/>
            <a:endCxn id="259090" idx="2"/>
          </p:cNvCxnSpPr>
          <p:nvPr/>
        </p:nvCxnSpPr>
        <p:spPr bwMode="auto">
          <a:xfrm flipV="1">
            <a:off x="5219700" y="3148013"/>
            <a:ext cx="644525" cy="587375"/>
          </a:xfrm>
          <a:prstGeom prst="straightConnector1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3598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82" grpId="0" animBg="1"/>
      <p:bldP spid="259083" grpId="0" animBg="1"/>
      <p:bldP spid="259084" grpId="0"/>
      <p:bldP spid="259085" grpId="0"/>
      <p:bldP spid="259088" grpId="0" animBg="1"/>
      <p:bldP spid="259088" grpId="1" animBg="1"/>
      <p:bldP spid="259089" grpId="0"/>
      <p:bldP spid="259089" grpId="1"/>
      <p:bldP spid="259090" grpId="0"/>
      <p:bldP spid="25909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D5CA-7818-4977-B6E1-B8B18CCFA0C8}" type="slidenum">
              <a:rPr lang="fr-FR"/>
              <a:pPr/>
              <a:t>16</a:t>
            </a:fld>
            <a:endParaRPr lang="fr-FR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CSS: Syntaxe de base (3/3)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>
                <a:cs typeface="Times New Roman" pitchFamily="18" charset="0"/>
              </a:rPr>
              <a:t>Une déclaration de propriété a la forme:</a:t>
            </a:r>
          </a:p>
          <a:p>
            <a:pPr lvl="2">
              <a:buFontTx/>
              <a:buNone/>
            </a:pPr>
            <a:r>
              <a:rPr lang="fr-CA" sz="2000" b="1" i="1">
                <a:latin typeface="Courier New" pitchFamily="49" charset="0"/>
                <a:cs typeface="Times New Roman" pitchFamily="18" charset="0"/>
              </a:rPr>
              <a:t>nom-de-propriété: valeur de propriété;</a:t>
            </a:r>
          </a:p>
          <a:p>
            <a:pPr lvl="2">
              <a:buFontTx/>
              <a:buNone/>
            </a:pPr>
            <a:r>
              <a:rPr lang="fr-CA" sz="2000" b="1">
                <a:latin typeface="Courier New" pitchFamily="49" charset="0"/>
                <a:cs typeface="Times New Roman" pitchFamily="18" charset="0"/>
              </a:rPr>
              <a:t>Ex.: </a:t>
            </a:r>
            <a:r>
              <a:rPr lang="fr-CA" sz="2000" b="1">
                <a:solidFill>
                  <a:schemeClr val="hlink"/>
                </a:solidFill>
                <a:latin typeface="Courier New" pitchFamily="49" charset="0"/>
                <a:cs typeface="Times New Roman" pitchFamily="18" charset="0"/>
              </a:rPr>
              <a:t>background-color : #FFAAFF ;</a:t>
            </a:r>
          </a:p>
          <a:p>
            <a:r>
              <a:rPr lang="fr-CA">
                <a:cs typeface="Times New Roman" pitchFamily="18" charset="0"/>
              </a:rPr>
              <a:t>Le dernier « ; » (juste avant l’accolade fermante « } ») peut être omis</a:t>
            </a:r>
          </a:p>
          <a:p>
            <a:r>
              <a:rPr lang="fr-CA">
                <a:cs typeface="Times New Roman" pitchFamily="18" charset="0"/>
              </a:rPr>
              <a:t>La casse des lettres (majuscules </a:t>
            </a:r>
            <a:r>
              <a:rPr lang="fr-CA" i="1">
                <a:cs typeface="Times New Roman" pitchFamily="18" charset="0"/>
              </a:rPr>
              <a:t>versus</a:t>
            </a:r>
            <a:r>
              <a:rPr lang="fr-CA">
                <a:cs typeface="Times New Roman" pitchFamily="18" charset="0"/>
              </a:rPr>
              <a:t> minuscules) n’importe en général pas</a:t>
            </a:r>
          </a:p>
          <a:p>
            <a:r>
              <a:rPr lang="fr-CA">
                <a:cs typeface="Times New Roman" pitchFamily="18" charset="0"/>
              </a:rPr>
              <a:t>Les blancs / sauts de ligne avant / après la ponctuation n’importent pas</a:t>
            </a:r>
          </a:p>
        </p:txBody>
      </p:sp>
    </p:spTree>
    <p:extLst>
      <p:ext uri="{BB962C8B-B14F-4D97-AF65-F5344CB8AC3E}">
        <p14:creationId xmlns:p14="http://schemas.microsoft.com/office/powerpoint/2010/main" val="3480008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03AD-3E1F-414D-B290-51FA7C428E53}" type="slidenum">
              <a:rPr lang="fr-FR"/>
              <a:pPr/>
              <a:t>17</a:t>
            </a:fld>
            <a:endParaRPr lang="fr-FR"/>
          </a:p>
        </p:txBody>
      </p:sp>
      <p:sp>
        <p:nvSpPr>
          <p:cNvPr id="20071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sélecteurs (1/2)</a:t>
            </a:r>
          </a:p>
        </p:txBody>
      </p:sp>
      <p:sp>
        <p:nvSpPr>
          <p:cNvPr id="20071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Le sélecteur indique la </a:t>
            </a:r>
            <a:r>
              <a:rPr lang="fr-CA" i="1" dirty="0"/>
              <a:t>portée </a:t>
            </a:r>
            <a:r>
              <a:rPr lang="fr-CA" dirty="0"/>
              <a:t>de la règle (à quels éléments elle s’applique)</a:t>
            </a:r>
          </a:p>
          <a:p>
            <a:pPr lvl="1"/>
            <a:r>
              <a:rPr lang="fr-CA" dirty="0"/>
              <a:t>C’est souvent un nom d’élément HTML</a:t>
            </a:r>
          </a:p>
          <a:p>
            <a:pPr lvl="2">
              <a:buFontTx/>
              <a:buNone/>
            </a:pPr>
            <a:r>
              <a:rPr lang="fr-CA" dirty="0"/>
              <a:t>h1 {</a:t>
            </a:r>
            <a:r>
              <a:rPr lang="fr-CA" dirty="0" err="1"/>
              <a:t>color</a:t>
            </a:r>
            <a:r>
              <a:rPr lang="fr-CA" dirty="0"/>
              <a:t>: </a:t>
            </a:r>
            <a:r>
              <a:rPr lang="fr-CA" dirty="0" err="1"/>
              <a:t>blue</a:t>
            </a:r>
            <a:r>
              <a:rPr lang="fr-CA" dirty="0"/>
              <a:t>;}</a:t>
            </a:r>
          </a:p>
          <a:p>
            <a:pPr lvl="1"/>
            <a:r>
              <a:rPr lang="fr-CA" dirty="0"/>
              <a:t>Il peut être qualifié par un </a:t>
            </a:r>
            <a:r>
              <a:rPr lang="fr-CA" i="1" dirty="0"/>
              <a:t>nom de classe</a:t>
            </a:r>
          </a:p>
          <a:p>
            <a:pPr lvl="2">
              <a:buFontTx/>
              <a:buNone/>
            </a:pPr>
            <a:r>
              <a:rPr lang="fr-CA" dirty="0" err="1"/>
              <a:t>p</a:t>
            </a:r>
            <a:r>
              <a:rPr lang="fr-CA" u="sng" dirty="0" err="1">
                <a:solidFill>
                  <a:srgbClr val="FF9933"/>
                </a:solidFill>
              </a:rPr>
              <a:t>.droits</a:t>
            </a:r>
            <a:r>
              <a:rPr lang="fr-CA" dirty="0"/>
              <a:t> {font-size: 80%;}</a:t>
            </a:r>
          </a:p>
          <a:p>
            <a:pPr lvl="1"/>
            <a:r>
              <a:rPr lang="fr-CA" dirty="0"/>
              <a:t>Le nom de classe réfère aux attributs </a:t>
            </a:r>
            <a:r>
              <a:rPr lang="fr-CA" dirty="0">
                <a:solidFill>
                  <a:srgbClr val="FF9933"/>
                </a:solidFill>
              </a:rPr>
              <a:t>class</a:t>
            </a:r>
            <a:r>
              <a:rPr lang="fr-CA" dirty="0"/>
              <a:t> dans les documents HTML:</a:t>
            </a:r>
          </a:p>
          <a:p>
            <a:pPr lvl="2">
              <a:buFontTx/>
              <a:buNone/>
            </a:pPr>
            <a:r>
              <a:rPr lang="fr-CA" dirty="0"/>
              <a:t>&lt;p class="droits"&gt;Copyright © 2014 Luc Roy&lt;/p&gt;</a:t>
            </a:r>
          </a:p>
        </p:txBody>
      </p:sp>
    </p:spTree>
    <p:extLst>
      <p:ext uri="{BB962C8B-B14F-4D97-AF65-F5344CB8AC3E}">
        <p14:creationId xmlns:p14="http://schemas.microsoft.com/office/powerpoint/2010/main" val="4160896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7EF7-5ADB-468F-B0E9-7F48F1DB57BD}" type="slidenum">
              <a:rPr lang="fr-FR"/>
              <a:pPr/>
              <a:t>18</a:t>
            </a:fld>
            <a:endParaRPr lang="fr-FR"/>
          </a:p>
        </p:txBody>
      </p:sp>
      <p:sp>
        <p:nvSpPr>
          <p:cNvPr id="20378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Les sélecteurs (2/2)</a:t>
            </a:r>
          </a:p>
        </p:txBody>
      </p:sp>
      <p:sp>
        <p:nvSpPr>
          <p:cNvPr id="203786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Un sélecteur peut spécifier plusieurs éléments (qualifiés ou non); on les sépare par une « , »</a:t>
            </a:r>
          </a:p>
          <a:p>
            <a:pPr lvl="2">
              <a:buFontTx/>
              <a:buNone/>
            </a:pPr>
            <a:r>
              <a:rPr lang="fr-CA" dirty="0"/>
              <a:t>h2, </a:t>
            </a:r>
            <a:r>
              <a:rPr lang="fr-CA" dirty="0" err="1"/>
              <a:t>p.important</a:t>
            </a:r>
            <a:r>
              <a:rPr lang="fr-CA" dirty="0"/>
              <a:t> {font-</a:t>
            </a:r>
            <a:r>
              <a:rPr lang="fr-CA" dirty="0" err="1"/>
              <a:t>weight</a:t>
            </a:r>
            <a:r>
              <a:rPr lang="fr-CA" dirty="0"/>
              <a:t> : </a:t>
            </a:r>
            <a:r>
              <a:rPr lang="fr-CA" dirty="0" err="1"/>
              <a:t>bold</a:t>
            </a:r>
            <a:r>
              <a:rPr lang="fr-CA" dirty="0"/>
              <a:t>}</a:t>
            </a:r>
          </a:p>
          <a:p>
            <a:r>
              <a:rPr lang="fr-CA" dirty="0"/>
              <a:t>On peut omettre le nom d’élément (ou inscrire « * »): signifie </a:t>
            </a:r>
            <a:r>
              <a:rPr lang="fr-CA" i="1" dirty="0"/>
              <a:t>tous les éléments</a:t>
            </a:r>
          </a:p>
          <a:p>
            <a:pPr lvl="2">
              <a:buFontTx/>
              <a:buNone/>
            </a:pPr>
            <a:r>
              <a:rPr lang="fr-CA" dirty="0"/>
              <a:t>*.important {</a:t>
            </a:r>
            <a:r>
              <a:rPr lang="fr-CA" dirty="0" err="1"/>
              <a:t>color:red</a:t>
            </a:r>
            <a:r>
              <a:rPr lang="fr-CA" dirty="0"/>
              <a:t>;}</a:t>
            </a:r>
          </a:p>
          <a:p>
            <a:pPr lvl="1"/>
            <a:r>
              <a:rPr lang="fr-CA" dirty="0"/>
              <a:t>Tous les éléments avec </a:t>
            </a:r>
            <a:r>
              <a:rPr lang="fr-CA" dirty="0">
                <a:solidFill>
                  <a:srgbClr val="FF9933"/>
                </a:solidFill>
              </a:rPr>
              <a:t>class="important"</a:t>
            </a:r>
            <a:r>
              <a:rPr lang="fr-CA" dirty="0"/>
              <a:t> sont formatés avec </a:t>
            </a:r>
            <a:r>
              <a:rPr lang="fr-CA" dirty="0" err="1">
                <a:solidFill>
                  <a:srgbClr val="FF9933"/>
                </a:solidFill>
              </a:rPr>
              <a:t>color:red</a:t>
            </a:r>
            <a:endParaRPr lang="fr-CA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9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5481-DC79-43EA-87D5-0399835245CE}" type="slidenum">
              <a:rPr lang="fr-FR"/>
              <a:pPr/>
              <a:t>19</a:t>
            </a:fld>
            <a:endParaRPr lang="fr-FR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Rappel: fusion des propriétés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Si plus d'une règle s’applique au même élément, les propriétés sont « fusionnées », tel que mentionné plus tôt</a:t>
            </a:r>
          </a:p>
          <a:p>
            <a:r>
              <a:rPr lang="fr-CA"/>
              <a:t>Exemple:</a:t>
            </a:r>
          </a:p>
          <a:p>
            <a:pPr lvl="2">
              <a:buFontTx/>
              <a:buNone/>
            </a:pPr>
            <a:r>
              <a:rPr lang="fr-CA"/>
              <a:t>h1, h2, h3 {color: red;}</a:t>
            </a:r>
          </a:p>
          <a:p>
            <a:pPr lvl="2">
              <a:buFontTx/>
              <a:buNone/>
            </a:pPr>
            <a:r>
              <a:rPr lang="fr-CA"/>
              <a:t>*.important {font-size: 200%}</a:t>
            </a:r>
          </a:p>
          <a:p>
            <a:pPr lvl="1"/>
            <a:r>
              <a:rPr lang="fr-CA"/>
              <a:t>Un élément </a:t>
            </a:r>
            <a:r>
              <a:rPr lang="fr-CA">
                <a:solidFill>
                  <a:srgbClr val="FF9933"/>
                </a:solidFill>
              </a:rPr>
              <a:t>h2</a:t>
            </a:r>
            <a:r>
              <a:rPr lang="fr-CA"/>
              <a:t> avec </a:t>
            </a:r>
            <a:r>
              <a:rPr lang="fr-CA">
                <a:solidFill>
                  <a:srgbClr val="FF9933"/>
                </a:solidFill>
              </a:rPr>
              <a:t>class="important"</a:t>
            </a:r>
            <a:r>
              <a:rPr lang="fr-CA"/>
              <a:t> serait alors formaté avec </a:t>
            </a:r>
            <a:r>
              <a:rPr lang="fr-CA">
                <a:solidFill>
                  <a:srgbClr val="FF9933"/>
                </a:solidFill>
              </a:rPr>
              <a:t>font-size:200%</a:t>
            </a:r>
            <a:r>
              <a:rPr lang="fr-CA"/>
              <a:t> </a:t>
            </a:r>
            <a:r>
              <a:rPr lang="fr-CA" i="1"/>
              <a:t>ET</a:t>
            </a:r>
            <a:r>
              <a:rPr lang="fr-CA"/>
              <a:t> </a:t>
            </a:r>
            <a:r>
              <a:rPr lang="fr-CA">
                <a:solidFill>
                  <a:srgbClr val="FF9933"/>
                </a:solidFill>
              </a:rPr>
              <a:t>color:red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6694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7583-4A6D-4CE8-BADD-8516D824AB7E}" type="slidenum">
              <a:rPr lang="fr-FR"/>
              <a:pPr/>
              <a:t>2</a:t>
            </a:fld>
            <a:endParaRPr lang="fr-FR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r-CA" dirty="0" err="1"/>
              <a:t>Stylage</a:t>
            </a:r>
            <a:r>
              <a:rPr lang="fr-CA" dirty="0"/>
              <a:t> CSS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CA" sz="2800" dirty="0"/>
              <a:t>CSS signifie </a:t>
            </a:r>
            <a:r>
              <a:rPr lang="fr-CA" sz="2800" dirty="0" err="1"/>
              <a:t>Cascading</a:t>
            </a:r>
            <a:r>
              <a:rPr lang="fr-CA" sz="2800" dirty="0"/>
              <a:t> Style </a:t>
            </a:r>
            <a:r>
              <a:rPr lang="fr-CA" sz="2800" dirty="0" err="1"/>
              <a:t>Sheet</a:t>
            </a:r>
            <a:endParaRPr lang="fr-CA" sz="2800" dirty="0"/>
          </a:p>
          <a:p>
            <a:pPr>
              <a:lnSpc>
                <a:spcPct val="90000"/>
              </a:lnSpc>
            </a:pPr>
            <a:r>
              <a:rPr lang="fr-CA" sz="2800" dirty="0"/>
              <a:t>Préconisé pour le </a:t>
            </a:r>
            <a:r>
              <a:rPr lang="fr-CA" sz="2800" dirty="0" err="1"/>
              <a:t>stylage</a:t>
            </a:r>
            <a:r>
              <a:rPr lang="fr-CA" sz="2800" dirty="0"/>
              <a:t> des documents XHTML et HTML depuis HTML 4.0</a:t>
            </a:r>
          </a:p>
          <a:p>
            <a:pPr>
              <a:lnSpc>
                <a:spcPct val="90000"/>
              </a:lnSpc>
            </a:pPr>
            <a:r>
              <a:rPr lang="fr-CA" sz="2800" dirty="0"/>
              <a:t>Recommandation du W3C depuis 1996</a:t>
            </a:r>
          </a:p>
          <a:p>
            <a:pPr lvl="1">
              <a:lnSpc>
                <a:spcPct val="90000"/>
              </a:lnSpc>
            </a:pPr>
            <a:r>
              <a:rPr lang="fr-CA" sz="2400" dirty="0"/>
              <a:t>Version courante 2011: </a:t>
            </a:r>
            <a:r>
              <a:rPr lang="fr-CA" sz="2400" i="1" dirty="0" err="1"/>
              <a:t>Level</a:t>
            </a:r>
            <a:r>
              <a:rPr lang="fr-CA" sz="2400" i="1" dirty="0"/>
              <a:t> 2 </a:t>
            </a:r>
            <a:r>
              <a:rPr lang="fr-CA" sz="2400" i="1" dirty="0" err="1"/>
              <a:t>Revision</a:t>
            </a:r>
            <a:r>
              <a:rPr lang="fr-CA" sz="2400" i="1" dirty="0"/>
              <a:t> 1</a:t>
            </a:r>
            <a:r>
              <a:rPr lang="fr-CA" sz="2400" dirty="0"/>
              <a:t> (CSS 2.1)</a:t>
            </a:r>
          </a:p>
          <a:p>
            <a:pPr lvl="1">
              <a:lnSpc>
                <a:spcPct val="90000"/>
              </a:lnSpc>
            </a:pPr>
            <a:r>
              <a:rPr lang="fr-CA" sz="2400" dirty="0"/>
              <a:t>Quelques « modules » sont </a:t>
            </a:r>
            <a:r>
              <a:rPr lang="fr-CA" sz="2400" i="1" dirty="0" err="1"/>
              <a:t>Level</a:t>
            </a:r>
            <a:r>
              <a:rPr lang="fr-CA" sz="2400" i="1" dirty="0"/>
              <a:t> 3</a:t>
            </a:r>
            <a:r>
              <a:rPr lang="fr-CA" sz="2400" dirty="0"/>
              <a:t> (CSS 3)</a:t>
            </a:r>
          </a:p>
          <a:p>
            <a:pPr>
              <a:lnSpc>
                <a:spcPct val="90000"/>
              </a:lnSpc>
            </a:pPr>
            <a:r>
              <a:rPr lang="fr-CA" sz="2800" dirty="0">
                <a:cs typeface="Times New Roman" pitchFamily="18" charset="0"/>
              </a:rPr>
              <a:t>Supporté (au moins en partie) par tous les navigateurs récents </a:t>
            </a:r>
            <a:r>
              <a:rPr lang="fr-CA" sz="2400" dirty="0">
                <a:cs typeface="Times New Roman" pitchFamily="18" charset="0"/>
              </a:rPr>
              <a:t>(Firefox, </a:t>
            </a:r>
            <a:r>
              <a:rPr lang="fr-CA" sz="2400" dirty="0" err="1">
                <a:cs typeface="Times New Roman" pitchFamily="18" charset="0"/>
              </a:rPr>
              <a:t>Opera</a:t>
            </a:r>
            <a:r>
              <a:rPr lang="fr-CA" sz="2400" dirty="0">
                <a:cs typeface="Times New Roman" pitchFamily="18" charset="0"/>
              </a:rPr>
              <a:t>, IE, Safari, etc.)</a:t>
            </a:r>
          </a:p>
          <a:p>
            <a:pPr>
              <a:lnSpc>
                <a:spcPct val="90000"/>
              </a:lnSpc>
            </a:pPr>
            <a:r>
              <a:rPr lang="fr-CA" sz="2800" dirty="0"/>
              <a:t>Utilise son propre langage, différent de HTML</a:t>
            </a:r>
          </a:p>
        </p:txBody>
      </p:sp>
    </p:spTree>
    <p:extLst>
      <p:ext uri="{BB962C8B-B14F-4D97-AF65-F5344CB8AC3E}">
        <p14:creationId xmlns:p14="http://schemas.microsoft.com/office/powerpoint/2010/main" val="41263012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BDBA-0AC1-4B8B-877C-0D43335AA9F0}" type="slidenum">
              <a:rPr lang="fr-FR"/>
              <a:pPr/>
              <a:t>20</a:t>
            </a:fld>
            <a:endParaRPr lang="fr-FR"/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Commentaires</a:t>
            </a:r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On peut mettre des </a:t>
            </a:r>
            <a:r>
              <a:rPr lang="fr-CA" i="1"/>
              <a:t>commentaires</a:t>
            </a:r>
            <a:r>
              <a:rPr lang="fr-CA"/>
              <a:t> dans une feuille de styles (interne ou externe):</a:t>
            </a:r>
          </a:p>
          <a:p>
            <a:pPr lvl="1"/>
            <a:r>
              <a:rPr lang="fr-CA"/>
              <a:t>Précédés de « /* » et suivis de « */ »; ex.:</a:t>
            </a:r>
          </a:p>
          <a:p>
            <a:pPr lvl="2">
              <a:buFontTx/>
              <a:buNone/>
            </a:pPr>
            <a:r>
              <a:rPr lang="fr-CA">
                <a:solidFill>
                  <a:schemeClr val="accent2"/>
                </a:solidFill>
              </a:rPr>
              <a:t>/* Ceci est un commentaire */</a:t>
            </a:r>
          </a:p>
          <a:p>
            <a:pPr lvl="1"/>
            <a:r>
              <a:rPr lang="fr-CA"/>
              <a:t>Les commentaires sont simplement ignorés par le navigateur</a:t>
            </a:r>
          </a:p>
          <a:p>
            <a:pPr lvl="1"/>
            <a:r>
              <a:rPr lang="fr-CA"/>
              <a:t>Utiles pour documenter une feuille de styles</a:t>
            </a:r>
          </a:p>
          <a:p>
            <a:pPr lvl="1"/>
            <a:r>
              <a:rPr lang="fr-CA"/>
              <a:t>Utiles pour désactiver temporairement une partie d'une feuille en développement</a:t>
            </a:r>
          </a:p>
        </p:txBody>
      </p:sp>
    </p:spTree>
    <p:extLst>
      <p:ext uri="{BB962C8B-B14F-4D97-AF65-F5344CB8AC3E}">
        <p14:creationId xmlns:p14="http://schemas.microsoft.com/office/powerpoint/2010/main" val="41095885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37D1-F5A7-4997-BF17-C1B2E3FA78B2}" type="slidenum">
              <a:rPr lang="fr-FR"/>
              <a:pPr/>
              <a:t>21</a:t>
            </a:fld>
            <a:endParaRPr lang="fr-FR"/>
          </a:p>
        </p:txBody>
      </p:sp>
      <p:sp>
        <p:nvSpPr>
          <p:cNvPr id="20685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Héritage de propriétés (1/2)</a:t>
            </a:r>
          </a:p>
        </p:txBody>
      </p:sp>
      <p:sp>
        <p:nvSpPr>
          <p:cNvPr id="20685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Certaines propriétés (pas toutes) sont </a:t>
            </a:r>
            <a:r>
              <a:rPr lang="fr-FR" i="1"/>
              <a:t>héritées</a:t>
            </a:r>
            <a:r>
              <a:rPr lang="fr-FR"/>
              <a:t> d’un élément parent par les éléments enfants</a:t>
            </a:r>
            <a:endParaRPr lang="fr-CA"/>
          </a:p>
          <a:p>
            <a:r>
              <a:rPr lang="fr-FR"/>
              <a:t>Ex.: la propriété </a:t>
            </a:r>
            <a:r>
              <a:rPr lang="fr-FR">
                <a:solidFill>
                  <a:srgbClr val="FF9933"/>
                </a:solidFill>
              </a:rPr>
              <a:t>color</a:t>
            </a:r>
            <a:r>
              <a:rPr lang="fr-FR"/>
              <a:t> (couleur du texte):</a:t>
            </a:r>
          </a:p>
          <a:p>
            <a:pPr lvl="2">
              <a:buFontTx/>
              <a:buNone/>
            </a:pPr>
            <a:r>
              <a:rPr lang="fr-FR"/>
              <a:t>body {color: red;}</a:t>
            </a:r>
          </a:p>
          <a:p>
            <a:pPr lvl="1"/>
            <a:r>
              <a:rPr lang="fr-FR"/>
              <a:t>fera en sorte que </a:t>
            </a:r>
            <a:r>
              <a:rPr lang="fr-FR" i="1"/>
              <a:t>tout le texte du document</a:t>
            </a:r>
            <a:r>
              <a:rPr lang="fr-FR"/>
              <a:t> sera en rouge</a:t>
            </a:r>
          </a:p>
        </p:txBody>
      </p:sp>
    </p:spTree>
    <p:extLst>
      <p:ext uri="{BB962C8B-B14F-4D97-AF65-F5344CB8AC3E}">
        <p14:creationId xmlns:p14="http://schemas.microsoft.com/office/powerpoint/2010/main" val="42837923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EF75-14F4-4C57-8457-E64AB029B3F6}" type="slidenum">
              <a:rPr lang="fr-FR"/>
              <a:pPr/>
              <a:t>22</a:t>
            </a:fld>
            <a:endParaRPr lang="fr-FR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Héritage de propriétés (2/2)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Cependant, si une autre règle spécifie une autre valeur pour certains éléments enfants, alors c’est elle qui primera</a:t>
            </a:r>
            <a:endParaRPr lang="fr-CA"/>
          </a:p>
          <a:p>
            <a:r>
              <a:rPr lang="fr-FR"/>
              <a:t>Exemple:</a:t>
            </a:r>
          </a:p>
          <a:p>
            <a:pPr lvl="2">
              <a:buFontTx/>
              <a:buNone/>
            </a:pPr>
            <a:r>
              <a:rPr lang="fr-FR"/>
              <a:t>body {color: red;}</a:t>
            </a:r>
          </a:p>
          <a:p>
            <a:pPr lvl="2">
              <a:buFontTx/>
              <a:buNone/>
            </a:pPr>
            <a:r>
              <a:rPr lang="fr-FR"/>
              <a:t>h2 {color: blue;}</a:t>
            </a:r>
          </a:p>
          <a:p>
            <a:pPr lvl="1"/>
            <a:r>
              <a:rPr lang="fr-FR"/>
              <a:t>tout le texte du document sera en rouge, mais dans les h2, il sera bleu</a:t>
            </a:r>
          </a:p>
        </p:txBody>
      </p:sp>
    </p:spTree>
    <p:extLst>
      <p:ext uri="{BB962C8B-B14F-4D97-AF65-F5344CB8AC3E}">
        <p14:creationId xmlns:p14="http://schemas.microsoft.com/office/powerpoint/2010/main" val="41146780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EFA9B-1CE5-48C0-B471-E21908848D86}" type="slidenum">
              <a:rPr lang="fr-FR"/>
              <a:pPr/>
              <a:t>23</a:t>
            </a:fld>
            <a:endParaRPr lang="fr-FR"/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Quelques propriétés…</a:t>
            </a:r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Ce qui suit est une sélection (pas du tout exhaustive) de quelques propriétés CSS importantes</a:t>
            </a:r>
          </a:p>
          <a:p>
            <a:r>
              <a:rPr lang="fr-CA" dirty="0"/>
              <a:t>Vous trouverez quelque chose de beaucoup plus complet par exemple au </a:t>
            </a:r>
            <a:r>
              <a:rPr lang="fr-CA" sz="1800" dirty="0"/>
              <a:t>&lt;</a:t>
            </a:r>
            <a:r>
              <a:rPr lang="fr-CA" sz="1800" dirty="0">
                <a:hlinkClick r:id="rId2"/>
              </a:rPr>
              <a:t>https://www.westciv.com/style_master/academy/css_tutorial/properties/</a:t>
            </a:r>
            <a:r>
              <a:rPr lang="fr-CA" sz="18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5619350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847F9-E415-416E-940B-E7059D656ABA}" type="slidenum">
              <a:rPr lang="fr-FR"/>
              <a:pPr/>
              <a:t>24</a:t>
            </a:fld>
            <a:endParaRPr lang="fr-FR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Propriétés pour le texte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text-align</a:t>
            </a:r>
          </a:p>
          <a:p>
            <a:pPr lvl="1"/>
            <a:r>
              <a:rPr lang="fr-CA"/>
              <a:t>Détermine l'alignement des paragraphes</a:t>
            </a:r>
          </a:p>
          <a:p>
            <a:pPr lvl="1"/>
            <a:r>
              <a:rPr lang="fr-CA"/>
              <a:t>Valeurs possibles : left | right | center | justify</a:t>
            </a:r>
          </a:p>
          <a:p>
            <a:pPr lvl="1">
              <a:buFontTx/>
              <a:buNone/>
            </a:pPr>
            <a:endParaRPr lang="fr-CA"/>
          </a:p>
          <a:p>
            <a:pPr lvl="1">
              <a:buFontTx/>
              <a:buNone/>
            </a:pPr>
            <a:r>
              <a:rPr lang="fr-CA"/>
              <a:t>	h1, h2 {text-align: center}</a:t>
            </a:r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971550" y="3433763"/>
            <a:ext cx="54102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7266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1B50-7949-438D-B6C8-CFDC1007B005}" type="slidenum">
              <a:rPr lang="fr-FR"/>
              <a:pPr/>
              <a:t>25</a:t>
            </a:fld>
            <a:endParaRPr lang="fr-FR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Propriétés pour le texte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text-decoration</a:t>
            </a:r>
          </a:p>
          <a:p>
            <a:pPr lvl="1"/>
            <a:r>
              <a:rPr lang="fr-CA" sz="2200"/>
              <a:t>Détermine la « décoration » du texte.</a:t>
            </a:r>
          </a:p>
          <a:p>
            <a:pPr lvl="1">
              <a:spcAft>
                <a:spcPct val="20000"/>
              </a:spcAft>
            </a:pPr>
            <a:r>
              <a:rPr lang="fr-CA" sz="2200"/>
              <a:t>Valeurs possibles:</a:t>
            </a:r>
            <a:br>
              <a:rPr lang="fr-CA" sz="2200"/>
            </a:br>
            <a:r>
              <a:rPr lang="fr-CA" sz="2200"/>
              <a:t>none | underline | overline | line-trough | blink</a:t>
            </a:r>
          </a:p>
          <a:p>
            <a:pPr lvl="1">
              <a:lnSpc>
                <a:spcPct val="40000"/>
              </a:lnSpc>
              <a:spcAft>
                <a:spcPct val="20000"/>
              </a:spcAft>
              <a:buFontTx/>
              <a:buNone/>
            </a:pPr>
            <a:endParaRPr lang="fr-CA" sz="2200"/>
          </a:p>
          <a:p>
            <a:pPr lvl="1">
              <a:spcAft>
                <a:spcPct val="20000"/>
              </a:spcAft>
              <a:buFontTx/>
              <a:buNone/>
            </a:pPr>
            <a:r>
              <a:rPr lang="fr-CA" sz="2200"/>
              <a:t>	span.no-de-pièce {text-decoration: underline}</a:t>
            </a:r>
          </a:p>
          <a:p>
            <a:pPr lvl="1">
              <a:lnSpc>
                <a:spcPct val="50000"/>
              </a:lnSpc>
              <a:spcAft>
                <a:spcPct val="20000"/>
              </a:spcAft>
              <a:buFontTx/>
              <a:buNone/>
            </a:pPr>
            <a:endParaRPr lang="fr-CA" sz="2200"/>
          </a:p>
          <a:p>
            <a:pPr lvl="1">
              <a:spcAft>
                <a:spcPct val="20000"/>
              </a:spcAft>
            </a:pPr>
            <a:r>
              <a:rPr lang="fr-CA" sz="2200"/>
              <a:t>On peut inscrire plus d’une valeur:</a:t>
            </a:r>
          </a:p>
          <a:p>
            <a:pPr lvl="1">
              <a:lnSpc>
                <a:spcPct val="20000"/>
              </a:lnSpc>
              <a:spcAft>
                <a:spcPct val="20000"/>
              </a:spcAft>
              <a:buFontTx/>
              <a:buNone/>
            </a:pPr>
            <a:endParaRPr lang="fr-CA" sz="2200"/>
          </a:p>
          <a:p>
            <a:pPr lvl="1">
              <a:spcAft>
                <a:spcPct val="20000"/>
              </a:spcAft>
              <a:buFontTx/>
              <a:buNone/>
            </a:pPr>
            <a:r>
              <a:rPr lang="fr-CA" sz="2200"/>
              <a:t>	em {text-decoration: underline blink;}</a:t>
            </a:r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1116013" y="3584575"/>
            <a:ext cx="5903912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221189" name="Rectangle 5"/>
          <p:cNvSpPr>
            <a:spLocks noChangeArrowheads="1"/>
          </p:cNvSpPr>
          <p:nvPr/>
        </p:nvSpPr>
        <p:spPr bwMode="auto">
          <a:xfrm>
            <a:off x="1371600" y="5486400"/>
            <a:ext cx="3124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221190" name="Rectangle 6"/>
          <p:cNvSpPr>
            <a:spLocks noChangeArrowheads="1"/>
          </p:cNvSpPr>
          <p:nvPr/>
        </p:nvSpPr>
        <p:spPr bwMode="auto">
          <a:xfrm>
            <a:off x="1116013" y="5065713"/>
            <a:ext cx="495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84202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79E1-B75B-451A-A0E9-9F09359F68E6}" type="slidenum">
              <a:rPr lang="fr-FR"/>
              <a:pPr/>
              <a:t>26</a:t>
            </a:fld>
            <a:endParaRPr lang="fr-FR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Propriétés pour le texte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text-indent</a:t>
            </a:r>
          </a:p>
          <a:p>
            <a:pPr lvl="1"/>
            <a:r>
              <a:rPr lang="fr-CA" sz="2200"/>
              <a:t>Indentation (décalage) de la 1</a:t>
            </a:r>
            <a:r>
              <a:rPr lang="fr-CA" sz="2200" baseline="30000"/>
              <a:t>e</a:t>
            </a:r>
            <a:r>
              <a:rPr lang="fr-CA" sz="2200"/>
              <a:t> ligne des paragraphes</a:t>
            </a:r>
          </a:p>
          <a:p>
            <a:pPr lvl="1">
              <a:spcAft>
                <a:spcPct val="20000"/>
              </a:spcAft>
            </a:pPr>
            <a:r>
              <a:rPr lang="fr-CA" sz="2200"/>
              <a:t>Valeurs possibles: </a:t>
            </a:r>
            <a:r>
              <a:rPr lang="fr-CA" sz="2200" i="1"/>
              <a:t>longueur</a:t>
            </a:r>
            <a:r>
              <a:rPr lang="fr-CA" sz="2200"/>
              <a:t> (ex.: 2cm), pourcentage</a:t>
            </a:r>
          </a:p>
          <a:p>
            <a:pPr lvl="1">
              <a:buFontTx/>
              <a:buNone/>
            </a:pPr>
            <a:endParaRPr lang="fr-CA" sz="2200"/>
          </a:p>
          <a:p>
            <a:pPr lvl="1">
              <a:buFontTx/>
              <a:buNone/>
            </a:pPr>
            <a:r>
              <a:rPr lang="fr-CA" sz="2200"/>
              <a:t>	p {text-indent: 1.4cm}</a:t>
            </a:r>
          </a:p>
          <a:p>
            <a:pPr lvl="1">
              <a:buFontTx/>
              <a:buNone/>
            </a:pPr>
            <a:endParaRPr lang="fr-CA" sz="2200"/>
          </a:p>
          <a:p>
            <a:pPr lvl="1"/>
            <a:r>
              <a:rPr lang="fr-CA" sz="2200"/>
              <a:t>Une valeur négative décale vers la gauche</a:t>
            </a:r>
          </a:p>
          <a:p>
            <a:pPr lvl="1"/>
            <a:r>
              <a:rPr lang="fr-CA" sz="2200"/>
              <a:t>Une valeur en pourcentage est relative à la largeur courante d’une ligne de texte</a:t>
            </a:r>
          </a:p>
        </p:txBody>
      </p:sp>
      <p:sp>
        <p:nvSpPr>
          <p:cNvPr id="269316" name="Rectangle 4"/>
          <p:cNvSpPr>
            <a:spLocks noChangeArrowheads="1"/>
          </p:cNvSpPr>
          <p:nvPr/>
        </p:nvSpPr>
        <p:spPr bwMode="auto">
          <a:xfrm>
            <a:off x="1116013" y="3378200"/>
            <a:ext cx="2951162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269317" name="Rectangle 5"/>
          <p:cNvSpPr>
            <a:spLocks noChangeArrowheads="1"/>
          </p:cNvSpPr>
          <p:nvPr/>
        </p:nvSpPr>
        <p:spPr bwMode="auto">
          <a:xfrm>
            <a:off x="1371600" y="5486400"/>
            <a:ext cx="3124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92815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1CF0-7F06-4368-8E50-019E954AE12E}" type="slidenum">
              <a:rPr lang="fr-FR"/>
              <a:pPr/>
              <a:t>27</a:t>
            </a:fld>
            <a:endParaRPr lang="fr-FR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/>
              <a:t>Longueurs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CA" sz="2800"/>
              <a:t>Longueurs relatives:</a:t>
            </a:r>
          </a:p>
          <a:p>
            <a:pPr lvl="1">
              <a:lnSpc>
                <a:spcPct val="90000"/>
              </a:lnSpc>
            </a:pPr>
            <a:r>
              <a:rPr lang="fr-CA" sz="2400" b="1"/>
              <a:t>em</a:t>
            </a:r>
            <a:r>
              <a:rPr lang="fr-CA" sz="2400"/>
              <a:t> (précédé d’un nombre: </a:t>
            </a:r>
            <a:r>
              <a:rPr lang="fr-CA" sz="2400">
                <a:solidFill>
                  <a:srgbClr val="FF9933"/>
                </a:solidFill>
              </a:rPr>
              <a:t>1.5</a:t>
            </a:r>
            <a:r>
              <a:rPr lang="fr-CA" sz="2400"/>
              <a:t>em)</a:t>
            </a:r>
          </a:p>
          <a:p>
            <a:pPr lvl="2">
              <a:lnSpc>
                <a:spcPct val="90000"/>
              </a:lnSpc>
            </a:pPr>
            <a:r>
              <a:rPr lang="fr-CA" sz="2000"/>
              <a:t>1em = largeur de la lettre «m» dans la police courante</a:t>
            </a:r>
          </a:p>
          <a:p>
            <a:pPr>
              <a:lnSpc>
                <a:spcPct val="90000"/>
              </a:lnSpc>
            </a:pPr>
            <a:r>
              <a:rPr lang="fr-CA" sz="2800"/>
              <a:t>Longueurs absolues </a:t>
            </a:r>
            <a:r>
              <a:rPr lang="fr-CA" sz="2400"/>
              <a:t>(précédées d’un nombre: </a:t>
            </a:r>
            <a:r>
              <a:rPr lang="fr-CA" sz="2400">
                <a:solidFill>
                  <a:srgbClr val="FF9933"/>
                </a:solidFill>
              </a:rPr>
              <a:t>9</a:t>
            </a:r>
            <a:r>
              <a:rPr lang="fr-CA" sz="2400"/>
              <a:t>mm)</a:t>
            </a:r>
          </a:p>
          <a:p>
            <a:pPr lvl="1">
              <a:lnSpc>
                <a:spcPct val="90000"/>
              </a:lnSpc>
            </a:pPr>
            <a:r>
              <a:rPr lang="fr-CA" sz="2200" b="1"/>
              <a:t>cm : </a:t>
            </a:r>
            <a:r>
              <a:rPr lang="fr-CA" sz="2200"/>
              <a:t>centimètres</a:t>
            </a:r>
          </a:p>
          <a:p>
            <a:pPr lvl="1">
              <a:lnSpc>
                <a:spcPct val="90000"/>
              </a:lnSpc>
            </a:pPr>
            <a:r>
              <a:rPr lang="fr-CA" sz="2200" b="1"/>
              <a:t>mm :</a:t>
            </a:r>
            <a:r>
              <a:rPr lang="fr-CA" sz="2200"/>
              <a:t> millimètres</a:t>
            </a:r>
          </a:p>
          <a:p>
            <a:pPr lvl="1">
              <a:lnSpc>
                <a:spcPct val="90000"/>
              </a:lnSpc>
            </a:pPr>
            <a:r>
              <a:rPr lang="fr-CA" sz="2200" b="1"/>
              <a:t>pt : </a:t>
            </a:r>
            <a:r>
              <a:rPr lang="fr-CA" sz="2200"/>
              <a:t>points typographiques</a:t>
            </a:r>
          </a:p>
          <a:p>
            <a:pPr lvl="1">
              <a:lnSpc>
                <a:spcPct val="90000"/>
              </a:lnSpc>
            </a:pPr>
            <a:r>
              <a:rPr lang="fr-CA" sz="2200" b="1"/>
              <a:t>px :</a:t>
            </a:r>
            <a:r>
              <a:rPr lang="fr-CA" sz="2200"/>
              <a:t> pixels (taille réelle varie avec la résolution)</a:t>
            </a:r>
          </a:p>
        </p:txBody>
      </p:sp>
    </p:spTree>
    <p:extLst>
      <p:ext uri="{BB962C8B-B14F-4D97-AF65-F5344CB8AC3E}">
        <p14:creationId xmlns:p14="http://schemas.microsoft.com/office/powerpoint/2010/main" val="20315862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65CC-1E8C-469B-958E-226BEA478DDC}" type="slidenum">
              <a:rPr lang="fr-FR"/>
              <a:pPr/>
              <a:t>28</a:t>
            </a:fld>
            <a:endParaRPr lang="fr-FR"/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/>
              <a:t>Propriétés pour le texte: les polices de caractères (1/4)</a:t>
            </a:r>
          </a:p>
        </p:txBody>
      </p:sp>
      <p:sp>
        <p:nvSpPr>
          <p:cNvPr id="21504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CA"/>
              <a:t>font-family</a:t>
            </a:r>
          </a:p>
          <a:p>
            <a:pPr lvl="1">
              <a:lnSpc>
                <a:spcPct val="90000"/>
              </a:lnSpc>
            </a:pPr>
            <a:r>
              <a:rPr lang="fr-CA"/>
              <a:t>Détermine la police utilisée</a:t>
            </a:r>
          </a:p>
          <a:p>
            <a:pPr lvl="1">
              <a:lnSpc>
                <a:spcPct val="90000"/>
              </a:lnSpc>
            </a:pPr>
            <a:r>
              <a:rPr lang="fr-CA"/>
              <a:t>Valeurs possibles:</a:t>
            </a:r>
          </a:p>
          <a:p>
            <a:pPr lvl="3">
              <a:lnSpc>
                <a:spcPct val="90000"/>
              </a:lnSpc>
            </a:pPr>
            <a:r>
              <a:rPr lang="fr-CA"/>
              <a:t>nom spécifique (identifie une famille de polices)</a:t>
            </a:r>
          </a:p>
          <a:p>
            <a:pPr lvl="3">
              <a:lnSpc>
                <a:spcPct val="90000"/>
              </a:lnSpc>
            </a:pPr>
            <a:r>
              <a:rPr lang="fr-CA"/>
              <a:t>nom générique: serif, sans-serif, cursive, fantasy, monospace</a:t>
            </a:r>
          </a:p>
          <a:p>
            <a:pPr lvl="1">
              <a:lnSpc>
                <a:spcPct val="90000"/>
              </a:lnSpc>
            </a:pPr>
            <a:r>
              <a:rPr lang="fr-CA"/>
              <a:t>Jusqu’à trois noms, séparés par « , », à utiliser par ordre de préférence</a:t>
            </a:r>
          </a:p>
          <a:p>
            <a:pPr lvl="2">
              <a:lnSpc>
                <a:spcPct val="90000"/>
              </a:lnSpc>
            </a:pPr>
            <a:r>
              <a:rPr lang="fr-CA"/>
              <a:t>Si la première police n’est pas disponible, la deuxième sera utilisée; sinon, la troisième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fr-CA"/>
              <a:t>p {font-family: curlz mt, monotype corsiva, cursive}</a:t>
            </a:r>
          </a:p>
        </p:txBody>
      </p:sp>
    </p:spTree>
    <p:extLst>
      <p:ext uri="{BB962C8B-B14F-4D97-AF65-F5344CB8AC3E}">
        <p14:creationId xmlns:p14="http://schemas.microsoft.com/office/powerpoint/2010/main" val="26521034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0BF0F-091A-4133-9A02-49409E5CF7D3}" type="slidenum">
              <a:rPr lang="fr-FR"/>
              <a:pPr/>
              <a:t>29</a:t>
            </a:fld>
            <a:endParaRPr lang="fr-FR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/>
              <a:t>Propriétés pour le texte: les polices de caractères (2/4)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45000"/>
          </a:xfrm>
        </p:spPr>
        <p:txBody>
          <a:bodyPr/>
          <a:lstStyle/>
          <a:p>
            <a:r>
              <a:rPr lang="fr-CA" sz="2800"/>
              <a:t>font-size (taille des caractères)</a:t>
            </a:r>
          </a:p>
          <a:p>
            <a:pPr lvl="1"/>
            <a:r>
              <a:rPr lang="fr-CA" sz="2400"/>
              <a:t>Valeurs possibles:</a:t>
            </a:r>
          </a:p>
          <a:p>
            <a:pPr lvl="2"/>
            <a:r>
              <a:rPr lang="fr-CA" sz="2200"/>
              <a:t>L</a:t>
            </a:r>
            <a:r>
              <a:rPr lang="fr-FR" sz="2200"/>
              <a:t>ongueurs, relatives ou absolues (ex.: 1.5em, 10pt)</a:t>
            </a:r>
            <a:endParaRPr lang="fr-CA" sz="2200"/>
          </a:p>
          <a:p>
            <a:pPr lvl="2"/>
            <a:r>
              <a:rPr lang="fr-CA" sz="2200"/>
              <a:t>Autres valeurs relatives: smaller, larger, pourcentage (par rapport à la taille de police courante)</a:t>
            </a:r>
          </a:p>
          <a:p>
            <a:pPr lvl="2"/>
            <a:r>
              <a:rPr lang="fr-CA" sz="2200"/>
              <a:t>Autres valeurs absolues: xx-small, x-small, small, medium, large, x-large, xx-large</a:t>
            </a:r>
          </a:p>
          <a:p>
            <a:pPr lvl="1">
              <a:spcBef>
                <a:spcPct val="70000"/>
              </a:spcBef>
              <a:buFontTx/>
              <a:buNone/>
            </a:pPr>
            <a:r>
              <a:rPr lang="fr-CA" sz="2200"/>
              <a:t>	h1 {font-size: 125%}          &lt;= taille relative: recommandé</a:t>
            </a:r>
          </a:p>
          <a:p>
            <a:pPr lvl="1">
              <a:buFontTx/>
              <a:buNone/>
            </a:pPr>
            <a:r>
              <a:rPr lang="fr-CA" sz="2200"/>
              <a:t>	p.bpage {font-size: 10pt}   </a:t>
            </a:r>
            <a:r>
              <a:rPr lang="fr-CA" sz="2200">
                <a:solidFill>
                  <a:srgbClr val="FF5050"/>
                </a:solidFill>
              </a:rPr>
              <a:t>&lt;= taille absolue: </a:t>
            </a:r>
            <a:r>
              <a:rPr lang="fr-CA" sz="2200" i="1">
                <a:solidFill>
                  <a:srgbClr val="FF5050"/>
                </a:solidFill>
              </a:rPr>
              <a:t>déconseillé!</a:t>
            </a:r>
          </a:p>
        </p:txBody>
      </p:sp>
      <p:sp>
        <p:nvSpPr>
          <p:cNvPr id="217092" name="Rectangle 4"/>
          <p:cNvSpPr>
            <a:spLocks noChangeArrowheads="1"/>
          </p:cNvSpPr>
          <p:nvPr/>
        </p:nvSpPr>
        <p:spPr bwMode="auto">
          <a:xfrm>
            <a:off x="1116013" y="4581525"/>
            <a:ext cx="7343775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294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39ED-CDD2-49C0-98D7-FBBF8ACD6519}" type="slidenum">
              <a:rPr lang="fr-FR"/>
              <a:pPr/>
              <a:t>3</a:t>
            </a:fld>
            <a:endParaRPr lang="fr-FR"/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fr-CA" sz="4000" dirty="0"/>
              <a:t>Exemples de ce qu’on peut faire avec CSS et (X)HTML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fr-CA" dirty="0"/>
              <a:t>&lt;</a:t>
            </a:r>
            <a:r>
              <a:rPr lang="fr-CA" dirty="0">
                <a:hlinkClick r:id="rId2"/>
              </a:rPr>
              <a:t>http://csszengarden.com/</a:t>
            </a:r>
            <a:r>
              <a:rPr lang="fr-CA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8224792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0F8C-9002-4E75-AF40-D6223EDA6982}" type="slidenum">
              <a:rPr lang="fr-FR"/>
              <a:pPr/>
              <a:t>30</a:t>
            </a:fld>
            <a:endParaRPr lang="fr-FR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/>
              <a:t>Propriétés pour le texte: les polices de caractères (3/4)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font-style</a:t>
            </a:r>
          </a:p>
          <a:p>
            <a:pPr lvl="1"/>
            <a:r>
              <a:rPr lang="fr-CA"/>
              <a:t>Style des caractères</a:t>
            </a:r>
          </a:p>
          <a:p>
            <a:pPr lvl="1"/>
            <a:r>
              <a:rPr lang="fr-CA"/>
              <a:t>Valeurs possibles : normal | italic | oblique</a:t>
            </a:r>
          </a:p>
          <a:p>
            <a:pPr lvl="1"/>
            <a:r>
              <a:rPr lang="fr-CA"/>
              <a:t>italic et oblique habituellement synonymes</a:t>
            </a:r>
          </a:p>
          <a:p>
            <a:pPr lvl="1">
              <a:buFontTx/>
              <a:buNone/>
            </a:pPr>
            <a:endParaRPr lang="fr-CA"/>
          </a:p>
          <a:p>
            <a:pPr lvl="1">
              <a:buFontTx/>
              <a:buNone/>
            </a:pPr>
            <a:r>
              <a:rPr lang="fr-CA"/>
              <a:t>		em {font-style : oblique;}</a:t>
            </a:r>
          </a:p>
        </p:txBody>
      </p:sp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1247775" y="4092575"/>
            <a:ext cx="41910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85756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43FD8-219E-4D31-95E5-E9F61E0C5E14}" type="slidenum">
              <a:rPr lang="fr-FR"/>
              <a:pPr/>
              <a:t>31</a:t>
            </a:fld>
            <a:endParaRPr lang="fr-FR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/>
              <a:t>Propriétés pour le texte: les polices de caractères (4/4)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CA"/>
              <a:t>font-weight: épaisseur du trait (ou « graisse ») des caractères</a:t>
            </a:r>
          </a:p>
          <a:p>
            <a:pPr lvl="1">
              <a:lnSpc>
                <a:spcPct val="90000"/>
              </a:lnSpc>
            </a:pPr>
            <a:r>
              <a:rPr lang="fr-CA"/>
              <a:t>Valeurs possibles:</a:t>
            </a:r>
          </a:p>
          <a:p>
            <a:pPr lvl="2">
              <a:lnSpc>
                <a:spcPct val="90000"/>
              </a:lnSpc>
            </a:pPr>
            <a:r>
              <a:rPr lang="fr-CA"/>
              <a:t>Absolues: normal | bold | 100 | 200 | 300 | 400 | 	500 | 600 | 700 | 800 | 900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fr-CA"/>
              <a:t>		(normal = 400; bold = 700)</a:t>
            </a:r>
          </a:p>
          <a:p>
            <a:pPr lvl="2">
              <a:lnSpc>
                <a:spcPct val="90000"/>
              </a:lnSpc>
            </a:pPr>
            <a:r>
              <a:rPr lang="fr-CA"/>
              <a:t>Relatives: bolder | lighter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fr-CA"/>
          </a:p>
          <a:p>
            <a:pPr lvl="1">
              <a:lnSpc>
                <a:spcPct val="90000"/>
              </a:lnSpc>
              <a:buFontTx/>
              <a:buNone/>
            </a:pPr>
            <a:r>
              <a:rPr lang="fr-CA"/>
              <a:t>		h3 {font-weight: bold}</a:t>
            </a:r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1187450" y="4899025"/>
            <a:ext cx="3810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39706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D921-8E60-457F-912A-5B082FF1C92B}" type="slidenum">
              <a:rPr lang="fr-FR"/>
              <a:pPr/>
              <a:t>32</a:t>
            </a:fld>
            <a:endParaRPr lang="fr-FR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/>
              <a:t>Propriétés pour le texte: la couleur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color</a:t>
            </a:r>
          </a:p>
          <a:p>
            <a:pPr lvl="1"/>
            <a:r>
              <a:rPr lang="fr-CA"/>
              <a:t>Détermine la couleur du texte</a:t>
            </a:r>
          </a:p>
          <a:p>
            <a:pPr lvl="1">
              <a:buFontTx/>
              <a:buNone/>
            </a:pPr>
            <a:endParaRPr lang="fr-CA"/>
          </a:p>
          <a:p>
            <a:pPr lvl="1">
              <a:buFontTx/>
              <a:buNone/>
            </a:pPr>
            <a:r>
              <a:rPr lang="fr-CA"/>
              <a:t>     p.avertissement {color: red}</a:t>
            </a: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1042988" y="3068638"/>
            <a:ext cx="5334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791744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F7D6-66A8-4561-80E9-CA25591C9644}" type="slidenum">
              <a:rPr lang="fr-FR"/>
              <a:pPr/>
              <a:t>33</a:t>
            </a:fld>
            <a:endParaRPr lang="fr-FR"/>
          </a:p>
        </p:txBody>
      </p:sp>
      <p:sp>
        <p:nvSpPr>
          <p:cNvPr id="212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Valeurs pour les couleurs</a:t>
            </a:r>
          </a:p>
        </p:txBody>
      </p:sp>
      <p:sp>
        <p:nvSpPr>
          <p:cNvPr id="2129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CA" sz="2800" dirty="0"/>
              <a:t>Mots-clés</a:t>
            </a:r>
          </a:p>
          <a:p>
            <a:pPr lvl="1">
              <a:lnSpc>
                <a:spcPct val="90000"/>
              </a:lnSpc>
            </a:pPr>
            <a:r>
              <a:rPr lang="fr-CA" sz="2400" dirty="0"/>
              <a:t>black, white, gray, </a:t>
            </a:r>
            <a:r>
              <a:rPr lang="fr-CA" sz="2400" dirty="0" err="1"/>
              <a:t>yellow</a:t>
            </a:r>
            <a:r>
              <a:rPr lang="fr-CA" sz="2400" dirty="0"/>
              <a:t>, </a:t>
            </a:r>
            <a:r>
              <a:rPr lang="fr-CA" sz="2400" dirty="0" err="1"/>
              <a:t>red</a:t>
            </a:r>
            <a:r>
              <a:rPr lang="fr-CA" sz="2400" dirty="0"/>
              <a:t>, </a:t>
            </a:r>
            <a:r>
              <a:rPr lang="fr-CA" sz="2400" dirty="0" err="1"/>
              <a:t>blue</a:t>
            </a:r>
            <a:r>
              <a:rPr lang="fr-CA" sz="2400" dirty="0"/>
              <a:t>, green, etc.</a:t>
            </a:r>
          </a:p>
          <a:p>
            <a:pPr lvl="1">
              <a:lnSpc>
                <a:spcPct val="90000"/>
              </a:lnSpc>
            </a:pPr>
            <a:r>
              <a:rPr lang="fr-CA" sz="2400" dirty="0"/>
              <a:t>Liste complète: </a:t>
            </a:r>
            <a:r>
              <a:rPr lang="fr-CA" sz="2000" dirty="0"/>
              <a:t>&lt;</a:t>
            </a:r>
            <a:r>
              <a:rPr lang="fr-CA" sz="2000" dirty="0">
                <a:hlinkClick r:id="rId3"/>
              </a:rPr>
              <a:t>https://www.w3schools.com/colors/colors_names.asp</a:t>
            </a:r>
            <a:r>
              <a:rPr lang="fr-CA" sz="2000" dirty="0"/>
              <a:t>&gt;</a:t>
            </a:r>
          </a:p>
          <a:p>
            <a:pPr>
              <a:lnSpc>
                <a:spcPct val="90000"/>
              </a:lnSpc>
            </a:pPr>
            <a:r>
              <a:rPr lang="fr-CA" sz="2800" dirty="0"/>
              <a:t>Triplets de composantes rouge/vert/bleu (RGB)</a:t>
            </a:r>
          </a:p>
          <a:p>
            <a:pPr lvl="1">
              <a:lnSpc>
                <a:spcPct val="90000"/>
              </a:lnSpc>
            </a:pPr>
            <a:r>
              <a:rPr lang="fr-CA" sz="2400" dirty="0"/>
              <a:t>Quatre formes possibles:</a:t>
            </a:r>
          </a:p>
          <a:p>
            <a:pPr lvl="2">
              <a:lnSpc>
                <a:spcPct val="90000"/>
              </a:lnSpc>
            </a:pPr>
            <a:r>
              <a:rPr lang="fr-CA" sz="2000" dirty="0">
                <a:solidFill>
                  <a:srgbClr val="FF9933"/>
                </a:solidFill>
              </a:rPr>
              <a:t>#</a:t>
            </a:r>
            <a:r>
              <a:rPr lang="fr-CA" sz="2000" dirty="0" err="1">
                <a:solidFill>
                  <a:srgbClr val="FF9933"/>
                </a:solidFill>
              </a:rPr>
              <a:t>rrggbb</a:t>
            </a:r>
            <a:r>
              <a:rPr lang="fr-CA" sz="2000" dirty="0"/>
              <a:t> où </a:t>
            </a:r>
            <a:r>
              <a:rPr lang="fr-CA" sz="2000" dirty="0" err="1"/>
              <a:t>rr</a:t>
            </a:r>
            <a:r>
              <a:rPr lang="fr-CA" sz="2000" dirty="0"/>
              <a:t>, </a:t>
            </a:r>
            <a:r>
              <a:rPr lang="fr-CA" sz="2000" dirty="0" err="1"/>
              <a:t>gg</a:t>
            </a:r>
            <a:r>
              <a:rPr lang="fr-CA" sz="2000" dirty="0"/>
              <a:t> et </a:t>
            </a:r>
            <a:r>
              <a:rPr lang="fr-CA" sz="2000" dirty="0" err="1"/>
              <a:t>bb</a:t>
            </a:r>
            <a:r>
              <a:rPr lang="fr-CA" sz="2000" dirty="0"/>
              <a:t> sont entre 00 et FF; ex.: #00FF00</a:t>
            </a:r>
          </a:p>
          <a:p>
            <a:pPr lvl="2">
              <a:lnSpc>
                <a:spcPct val="90000"/>
              </a:lnSpc>
            </a:pPr>
            <a:r>
              <a:rPr lang="fr-CA" sz="2000" dirty="0">
                <a:solidFill>
                  <a:srgbClr val="FF9933"/>
                </a:solidFill>
              </a:rPr>
              <a:t>#</a:t>
            </a:r>
            <a:r>
              <a:rPr lang="fr-CA" sz="2000" dirty="0" err="1">
                <a:solidFill>
                  <a:srgbClr val="FF9933"/>
                </a:solidFill>
              </a:rPr>
              <a:t>rgb</a:t>
            </a:r>
            <a:r>
              <a:rPr lang="fr-CA" sz="2000" dirty="0"/>
              <a:t> où r, g et b sont entre 0 et F; ex.: #0F0</a:t>
            </a:r>
          </a:p>
          <a:p>
            <a:pPr lvl="2">
              <a:lnSpc>
                <a:spcPct val="90000"/>
              </a:lnSpc>
            </a:pPr>
            <a:r>
              <a:rPr lang="fr-CA" sz="2000" dirty="0" err="1">
                <a:solidFill>
                  <a:srgbClr val="FF9933"/>
                </a:solidFill>
              </a:rPr>
              <a:t>rgb</a:t>
            </a:r>
            <a:r>
              <a:rPr lang="fr-CA" sz="2000" dirty="0">
                <a:solidFill>
                  <a:srgbClr val="FF9933"/>
                </a:solidFill>
              </a:rPr>
              <a:t>(</a:t>
            </a:r>
            <a:r>
              <a:rPr lang="fr-CA" sz="2000" dirty="0" err="1">
                <a:solidFill>
                  <a:srgbClr val="FF9933"/>
                </a:solidFill>
              </a:rPr>
              <a:t>x,x,x</a:t>
            </a:r>
            <a:r>
              <a:rPr lang="fr-CA" sz="2000" dirty="0">
                <a:solidFill>
                  <a:srgbClr val="FF9933"/>
                </a:solidFill>
              </a:rPr>
              <a:t>)</a:t>
            </a:r>
            <a:r>
              <a:rPr lang="fr-CA" sz="2000" dirty="0"/>
              <a:t> où les x sont des nombres entre 0 et 255;</a:t>
            </a:r>
            <a:br>
              <a:rPr lang="fr-CA" sz="2000" dirty="0"/>
            </a:br>
            <a:r>
              <a:rPr lang="fr-CA" sz="2000" dirty="0"/>
              <a:t>ex.: </a:t>
            </a:r>
            <a:r>
              <a:rPr lang="fr-CA" sz="2000" dirty="0" err="1"/>
              <a:t>rgb</a:t>
            </a:r>
            <a:r>
              <a:rPr lang="fr-CA" sz="2000" dirty="0"/>
              <a:t>(0,204,0)</a:t>
            </a:r>
          </a:p>
          <a:p>
            <a:pPr lvl="2">
              <a:lnSpc>
                <a:spcPct val="90000"/>
              </a:lnSpc>
            </a:pPr>
            <a:r>
              <a:rPr lang="fr-CA" sz="2000" dirty="0" err="1">
                <a:solidFill>
                  <a:srgbClr val="FF9933"/>
                </a:solidFill>
              </a:rPr>
              <a:t>rgb</a:t>
            </a:r>
            <a:r>
              <a:rPr lang="fr-CA" sz="2000" dirty="0">
                <a:solidFill>
                  <a:srgbClr val="FF9933"/>
                </a:solidFill>
              </a:rPr>
              <a:t>(</a:t>
            </a:r>
            <a:r>
              <a:rPr lang="fr-CA" sz="2000" dirty="0" err="1">
                <a:solidFill>
                  <a:srgbClr val="FF9933"/>
                </a:solidFill>
              </a:rPr>
              <a:t>y%,y%,y</a:t>
            </a:r>
            <a:r>
              <a:rPr lang="fr-CA" sz="2000" dirty="0">
                <a:solidFill>
                  <a:srgbClr val="FF9933"/>
                </a:solidFill>
              </a:rPr>
              <a:t>%)</a:t>
            </a:r>
            <a:r>
              <a:rPr lang="fr-CA" sz="2000" dirty="0"/>
              <a:t> où les y sont des nombres entre 0 et 100;</a:t>
            </a:r>
            <a:br>
              <a:rPr lang="fr-CA" sz="2000" dirty="0"/>
            </a:br>
            <a:r>
              <a:rPr lang="fr-CA" sz="2000" dirty="0"/>
              <a:t>ex.: </a:t>
            </a:r>
            <a:r>
              <a:rPr lang="fr-CA" sz="2000" dirty="0" err="1"/>
              <a:t>rgb</a:t>
            </a:r>
            <a:r>
              <a:rPr lang="fr-CA" sz="2000" dirty="0"/>
              <a:t>(60%,70%,45%)</a:t>
            </a:r>
          </a:p>
        </p:txBody>
      </p:sp>
    </p:spTree>
    <p:extLst>
      <p:ext uri="{BB962C8B-B14F-4D97-AF65-F5344CB8AC3E}">
        <p14:creationId xmlns:p14="http://schemas.microsoft.com/office/powerpoint/2010/main" val="33219335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5582-41D0-4EEB-8249-714EE17E680C}" type="slidenum">
              <a:rPr lang="fr-FR"/>
              <a:pPr/>
              <a:t>34</a:t>
            </a:fld>
            <a:endParaRPr lang="fr-FR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Propriétés pour l'arrière-plan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343400"/>
          </a:xfrm>
        </p:spPr>
        <p:txBody>
          <a:bodyPr/>
          <a:lstStyle/>
          <a:p>
            <a:r>
              <a:rPr lang="fr-CA" sz="2800"/>
              <a:t>background-color</a:t>
            </a:r>
          </a:p>
          <a:p>
            <a:pPr lvl="1"/>
            <a:r>
              <a:rPr lang="fr-CA" sz="2400"/>
              <a:t>Couleur d'arrière-plan d'un élément</a:t>
            </a:r>
          </a:p>
          <a:p>
            <a:pPr lvl="1">
              <a:spcAft>
                <a:spcPct val="40000"/>
              </a:spcAft>
            </a:pPr>
            <a:r>
              <a:rPr lang="fr-CA" sz="2400"/>
              <a:t>Valeurs possibles: couleurs</a:t>
            </a:r>
          </a:p>
          <a:p>
            <a:pPr lvl="1">
              <a:buFontTx/>
              <a:buNone/>
            </a:pPr>
            <a:r>
              <a:rPr lang="fr-CA" sz="2000"/>
              <a:t>		body {background-color: #FFFF6B ;}</a:t>
            </a:r>
          </a:p>
          <a:p>
            <a:pPr lvl="1">
              <a:spcAft>
                <a:spcPct val="30000"/>
              </a:spcAft>
              <a:buFontTx/>
              <a:buNone/>
            </a:pPr>
            <a:r>
              <a:rPr lang="fr-CA" sz="2000"/>
              <a:t>		p.resume {background-color: gray}</a:t>
            </a:r>
          </a:p>
          <a:p>
            <a:r>
              <a:rPr lang="fr-CA" sz="2800"/>
              <a:t>background-image</a:t>
            </a:r>
          </a:p>
          <a:p>
            <a:pPr lvl="1"/>
            <a:r>
              <a:rPr lang="fr-CA" sz="2400"/>
              <a:t>Fonction: spécifier une image d'arrière-plan</a:t>
            </a:r>
          </a:p>
          <a:p>
            <a:pPr lvl="1">
              <a:spcAft>
                <a:spcPct val="30000"/>
              </a:spcAft>
            </a:pPr>
            <a:r>
              <a:rPr lang="fr-CA" sz="2400"/>
              <a:t>Valeurs possibles : url(</a:t>
            </a:r>
            <a:r>
              <a:rPr lang="fr-CA" sz="2400" i="1"/>
              <a:t>url-absolu-ou-relatif</a:t>
            </a:r>
            <a:r>
              <a:rPr lang="fr-CA" sz="2400"/>
              <a:t>)</a:t>
            </a:r>
          </a:p>
          <a:p>
            <a:pPr lvl="1">
              <a:buFontTx/>
              <a:buNone/>
            </a:pPr>
            <a:r>
              <a:rPr lang="fr-CA" sz="2400"/>
              <a:t>		</a:t>
            </a:r>
            <a:r>
              <a:rPr lang="fr-CA" sz="2000"/>
              <a:t>body { background-image: url (images/bgr.gif) }</a:t>
            </a:r>
            <a:endParaRPr lang="fr-CA" sz="3200"/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1371600" y="2981325"/>
            <a:ext cx="57912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1371600" y="5321300"/>
            <a:ext cx="5791200" cy="506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59393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6720-80F0-4BA5-A32B-D9524D70F5C2}" type="slidenum">
              <a:rPr lang="fr-FR"/>
              <a:pPr/>
              <a:t>35</a:t>
            </a:fld>
            <a:endParaRPr lang="fr-FR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Propriété pour les listes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list-style-type</a:t>
            </a:r>
          </a:p>
          <a:p>
            <a:pPr lvl="1"/>
            <a:r>
              <a:rPr lang="fr-CA"/>
              <a:t>Détermine le type de puces ou de numérotation pour les éléments d'une liste</a:t>
            </a:r>
          </a:p>
          <a:p>
            <a:pPr lvl="1">
              <a:spcAft>
                <a:spcPct val="30000"/>
              </a:spcAft>
            </a:pPr>
            <a:r>
              <a:rPr lang="fr-CA"/>
              <a:t>Valeurs possibles : disc | circle | square | decimal | lower-roman | upper-roman | lower-alpha | upper-alpha | none</a:t>
            </a:r>
          </a:p>
          <a:p>
            <a:pPr lvl="2">
              <a:buFontTx/>
              <a:buNone/>
            </a:pPr>
            <a:r>
              <a:rPr lang="fr-CA"/>
              <a:t>ol {list-style-type: lower-alpha}</a:t>
            </a:r>
          </a:p>
          <a:p>
            <a:pPr lvl="2">
              <a:buFontTx/>
              <a:buNone/>
            </a:pPr>
            <a:r>
              <a:rPr lang="fr-CA"/>
              <a:t>ul {list-style-type: square}</a:t>
            </a:r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1331913" y="4541838"/>
            <a:ext cx="59436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53720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5E46-9AB0-4336-A76B-FF671A078E85}" type="slidenum">
              <a:rPr lang="fr-FR"/>
              <a:pPr/>
              <a:t>36</a:t>
            </a:fld>
            <a:endParaRPr lang="fr-FR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Propriétés pour l'espacement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margin-top, margin-bottom, margin-left, margin-right, margin</a:t>
            </a:r>
          </a:p>
          <a:p>
            <a:pPr lvl="1"/>
            <a:r>
              <a:rPr lang="fr-CA"/>
              <a:t>Déterminent une des quatre marges: haut, bas, gauche, droite</a:t>
            </a:r>
          </a:p>
          <a:p>
            <a:pPr lvl="1"/>
            <a:r>
              <a:rPr lang="fr-CA">
                <a:solidFill>
                  <a:srgbClr val="FF9933"/>
                </a:solidFill>
              </a:rPr>
              <a:t>margin</a:t>
            </a:r>
            <a:r>
              <a:rPr lang="fr-CA"/>
              <a:t> fixe les quatre marges d’un coup</a:t>
            </a:r>
          </a:p>
          <a:p>
            <a:pPr lvl="1">
              <a:spcAft>
                <a:spcPct val="45000"/>
              </a:spcAft>
            </a:pPr>
            <a:r>
              <a:rPr lang="fr-CA"/>
              <a:t>Valeurs possibles : longueur, pourcentage</a:t>
            </a:r>
          </a:p>
          <a:p>
            <a:pPr lvl="1">
              <a:buFontTx/>
              <a:buNone/>
            </a:pPr>
            <a:r>
              <a:rPr lang="fr-CA"/>
              <a:t>		</a:t>
            </a:r>
            <a:r>
              <a:rPr lang="fr-CA" sz="2400"/>
              <a:t>h1 {margin-top: 1em; margin-bottom: 2em}</a:t>
            </a:r>
          </a:p>
          <a:p>
            <a:pPr lvl="1">
              <a:spcAft>
                <a:spcPct val="40000"/>
              </a:spcAft>
              <a:buFontTx/>
              <a:buNone/>
            </a:pPr>
            <a:r>
              <a:rPr lang="fr-CA" sz="2400"/>
              <a:t>		body {margin: 2cm}</a:t>
            </a:r>
            <a:endParaRPr lang="fr-CA"/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1292225" y="4810125"/>
            <a:ext cx="6781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382131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CD85-B706-436C-96D0-DD27A1202B4C}" type="slidenum">
              <a:rPr lang="fr-FR"/>
              <a:pPr/>
              <a:t>37</a:t>
            </a:fld>
            <a:endParaRPr lang="fr-FR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Propriétés pour les bordures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border-color</a:t>
            </a:r>
          </a:p>
          <a:p>
            <a:pPr lvl="1"/>
            <a:r>
              <a:rPr lang="fr-CA" sz="2400"/>
              <a:t>Fonction : détermine la couleur de la bordure</a:t>
            </a:r>
          </a:p>
          <a:p>
            <a:pPr lvl="1"/>
            <a:r>
              <a:rPr lang="fr-CA" sz="2400"/>
              <a:t>Valeurs possibles: </a:t>
            </a:r>
            <a:r>
              <a:rPr lang="fr-CA" sz="2400" i="1"/>
              <a:t>couleur</a:t>
            </a:r>
          </a:p>
          <a:p>
            <a:r>
              <a:rPr lang="fr-CA"/>
              <a:t>border-width</a:t>
            </a:r>
          </a:p>
          <a:p>
            <a:pPr lvl="1"/>
            <a:r>
              <a:rPr lang="fr-CA" sz="2400"/>
              <a:t>Fonction : détermine l'épaisseur de la bordure</a:t>
            </a:r>
          </a:p>
          <a:p>
            <a:pPr lvl="1">
              <a:spcAft>
                <a:spcPct val="50000"/>
              </a:spcAft>
            </a:pPr>
            <a:r>
              <a:rPr lang="fr-CA" sz="2400"/>
              <a:t>Valeurs possibles : thin | medium | thick | </a:t>
            </a:r>
            <a:r>
              <a:rPr lang="fr-CA" sz="2400" i="1"/>
              <a:t>longueur</a:t>
            </a:r>
          </a:p>
          <a:p>
            <a:pPr lvl="1">
              <a:buFontTx/>
              <a:buNone/>
            </a:pPr>
            <a:r>
              <a:rPr lang="fr-CA" sz="2400"/>
              <a:t>	img {border-color: black; border-width: thin}</a:t>
            </a: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1055688" y="4581525"/>
            <a:ext cx="6324600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46655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816C-7628-4253-90B1-E753FEF6713B}" type="slidenum">
              <a:rPr lang="fr-FR"/>
              <a:pPr/>
              <a:t>38</a:t>
            </a:fld>
            <a:endParaRPr lang="fr-FR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Propriétés pour les bordures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fr-CA"/>
              <a:t>border-style</a:t>
            </a:r>
          </a:p>
          <a:p>
            <a:pPr lvl="1"/>
            <a:r>
              <a:rPr lang="fr-CA"/>
              <a:t>Fonction : détermine le style de la bordure</a:t>
            </a:r>
          </a:p>
          <a:p>
            <a:pPr lvl="1"/>
            <a:r>
              <a:rPr lang="fr-CA"/>
              <a:t>Valeurs possibles : none | dotted | dashed | solid | double | groove | ridge | inset | outset</a:t>
            </a:r>
          </a:p>
          <a:p>
            <a:pPr lvl="1">
              <a:buFontTx/>
              <a:buNone/>
            </a:pPr>
            <a:endParaRPr lang="fr-CA"/>
          </a:p>
          <a:p>
            <a:pPr lvl="1">
              <a:buFontTx/>
              <a:buNone/>
            </a:pPr>
            <a:r>
              <a:rPr lang="fr-CA"/>
              <a:t>	img {border-style: solid}</a:t>
            </a:r>
          </a:p>
        </p:txBody>
      </p:sp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1066800" y="4267200"/>
            <a:ext cx="480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229381" name="Rectangle 5"/>
          <p:cNvSpPr>
            <a:spLocks noChangeArrowheads="1"/>
          </p:cNvSpPr>
          <p:nvPr/>
        </p:nvSpPr>
        <p:spPr bwMode="auto">
          <a:xfrm>
            <a:off x="1295400" y="4419600"/>
            <a:ext cx="59436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7548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48F5-F00B-438E-8812-1575863C85B8}" type="slidenum">
              <a:rPr lang="fr-FR"/>
              <a:pPr/>
              <a:t>39</a:t>
            </a:fld>
            <a:endParaRPr lang="fr-FR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/>
              <a:t>Propriétés pour les images et les tableaux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2800"/>
              <a:t>float </a:t>
            </a:r>
          </a:p>
          <a:p>
            <a:pPr lvl="1"/>
            <a:r>
              <a:rPr lang="fr-CA" sz="2400"/>
              <a:t>Fonction : permet d'enrouler du texte autour d'une image ou d'un tableau et de déterminer son emplacement</a:t>
            </a:r>
          </a:p>
          <a:p>
            <a:pPr lvl="1"/>
            <a:r>
              <a:rPr lang="fr-CA" sz="2400"/>
              <a:t>Valeurs possibles : left | right | none</a:t>
            </a:r>
          </a:p>
          <a:p>
            <a:pPr lvl="1">
              <a:spcBef>
                <a:spcPct val="60000"/>
              </a:spcBef>
              <a:buFontTx/>
              <a:buNone/>
            </a:pPr>
            <a:r>
              <a:rPr lang="fr-CA" sz="2400"/>
              <a:t>		img {float: right}</a:t>
            </a:r>
          </a:p>
          <a:p>
            <a:pPr lvl="1">
              <a:spcBef>
                <a:spcPct val="60000"/>
              </a:spcBef>
            </a:pPr>
            <a:r>
              <a:rPr lang="fr-CA" sz="2400"/>
              <a:t>Cette règle fera en sorte que lorsque les images seront insérées dans un paragraphe, elles s'afficheront à droite et le texte s'enroulera tout autour.</a:t>
            </a:r>
          </a:p>
        </p:txBody>
      </p:sp>
      <p:sp>
        <p:nvSpPr>
          <p:cNvPr id="230404" name="Rectangle 4"/>
          <p:cNvSpPr>
            <a:spLocks noChangeArrowheads="1"/>
          </p:cNvSpPr>
          <p:nvPr/>
        </p:nvSpPr>
        <p:spPr bwMode="auto">
          <a:xfrm>
            <a:off x="1258888" y="3789363"/>
            <a:ext cx="2449512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31122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7FD8-B376-4CD3-9DFC-E69B4A282C04}" type="slidenum">
              <a:rPr lang="fr-FR"/>
              <a:pPr/>
              <a:t>4</a:t>
            </a:fld>
            <a:endParaRPr lang="fr-FR"/>
          </a:p>
        </p:txBody>
      </p:sp>
      <p:sp>
        <p:nvSpPr>
          <p:cNvPr id="236566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Philosophie de base (1/4)</a:t>
            </a:r>
            <a:endParaRPr lang="fr-FR"/>
          </a:p>
        </p:txBody>
      </p:sp>
      <p:sp>
        <p:nvSpPr>
          <p:cNvPr id="236567" name="Rectangle 2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Pour chaque </a:t>
            </a:r>
            <a:r>
              <a:rPr lang="fr-CA" dirty="0" err="1"/>
              <a:t>noeud</a:t>
            </a:r>
            <a:r>
              <a:rPr lang="fr-CA" dirty="0"/>
              <a:t> (élément) de la structure hiérarchique du document HTML, le navigateur dresse une liste de propriétés de formatage, appelée « </a:t>
            </a:r>
            <a:r>
              <a:rPr lang="fr-CA" dirty="0">
                <a:solidFill>
                  <a:schemeClr val="accent2"/>
                </a:solidFill>
              </a:rPr>
              <a:t>style »</a:t>
            </a:r>
            <a:endParaRPr lang="fr-CA" dirty="0"/>
          </a:p>
          <a:p>
            <a:r>
              <a:rPr lang="fr-CA" dirty="0"/>
              <a:t>Les propriétés ont la forme:</a:t>
            </a:r>
          </a:p>
          <a:p>
            <a:pPr lvl="2">
              <a:buFontTx/>
              <a:buNone/>
            </a:pPr>
            <a:r>
              <a:rPr lang="fr-CA" b="1" i="1" dirty="0">
                <a:latin typeface="Courier New" pitchFamily="49" charset="0"/>
              </a:rPr>
              <a:t>nom-de-propriété</a:t>
            </a:r>
            <a:r>
              <a:rPr lang="fr-CA" b="1" dirty="0">
                <a:latin typeface="Courier New" pitchFamily="49" charset="0"/>
              </a:rPr>
              <a:t>: </a:t>
            </a:r>
            <a:r>
              <a:rPr lang="fr-CA" b="1" i="1" dirty="0">
                <a:latin typeface="Courier New" pitchFamily="49" charset="0"/>
              </a:rPr>
              <a:t>valeur-de-propriété</a:t>
            </a:r>
            <a:r>
              <a:rPr lang="fr-CA" dirty="0">
                <a:latin typeface="Courier New" pitchFamily="49" charset="0"/>
              </a:rPr>
              <a:t>;</a:t>
            </a:r>
          </a:p>
          <a:p>
            <a:pPr lvl="1">
              <a:buFontTx/>
              <a:buNone/>
            </a:pPr>
            <a:r>
              <a:rPr lang="fr-CA" dirty="0"/>
              <a:t>par exemple:</a:t>
            </a:r>
          </a:p>
          <a:p>
            <a:pPr lvl="2">
              <a:buFontTx/>
              <a:buNone/>
            </a:pPr>
            <a:r>
              <a:rPr lang="fr-CA" b="1" dirty="0" err="1">
                <a:latin typeface="Courier New" pitchFamily="49" charset="0"/>
              </a:rPr>
              <a:t>text-align</a:t>
            </a:r>
            <a:r>
              <a:rPr lang="fr-CA" b="1" dirty="0">
                <a:latin typeface="Courier New" pitchFamily="49" charset="0"/>
              </a:rPr>
              <a:t>: center;</a:t>
            </a:r>
            <a:endParaRPr lang="fr-FR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1665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B03C-8405-4F00-80F6-90D12162FC1B}" type="slidenum">
              <a:rPr lang="fr-FR"/>
              <a:pPr/>
              <a:t>40</a:t>
            </a:fld>
            <a:endParaRPr lang="fr-FR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/>
              <a:t>Propriétés pour les liens hypertextuels 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CA" sz="2800"/>
              <a:t>Les sélecteurs :</a:t>
            </a:r>
          </a:p>
          <a:p>
            <a:pPr lvl="1">
              <a:lnSpc>
                <a:spcPct val="90000"/>
              </a:lnSpc>
            </a:pPr>
            <a:r>
              <a:rPr lang="fr-CA" sz="2400"/>
              <a:t>a:link (pour spécifier les propriétés du texte des liens)</a:t>
            </a:r>
          </a:p>
          <a:p>
            <a:pPr lvl="1">
              <a:lnSpc>
                <a:spcPct val="90000"/>
              </a:lnSpc>
            </a:pPr>
            <a:r>
              <a:rPr lang="fr-CA" sz="2400"/>
              <a:t>a:visited (pour spécifier les propriétés du texte des liens déjà visités)</a:t>
            </a:r>
          </a:p>
          <a:p>
            <a:pPr lvl="1">
              <a:lnSpc>
                <a:spcPct val="90000"/>
              </a:lnSpc>
            </a:pPr>
            <a:r>
              <a:rPr lang="fr-CA" sz="2400"/>
              <a:t>a:hover (pour spécifier les propriétés du texte des liens lorsqu'il est survolé par le curseur)</a:t>
            </a:r>
          </a:p>
          <a:p>
            <a:pPr lvl="1">
              <a:lnSpc>
                <a:spcPct val="90000"/>
              </a:lnSpc>
              <a:spcBef>
                <a:spcPct val="60000"/>
              </a:spcBef>
              <a:buFontTx/>
              <a:buNone/>
            </a:pPr>
            <a:r>
              <a:rPr lang="fr-CA" sz="2200">
                <a:solidFill>
                  <a:srgbClr val="000000"/>
                </a:solidFill>
              </a:rPr>
              <a:t>	a:link {color: blue; text-decoration: none}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CA" sz="2200">
                <a:solidFill>
                  <a:srgbClr val="000000"/>
                </a:solidFill>
              </a:rPr>
              <a:t>	a:visited {color: blue; text-decoration: none}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CA" sz="2200">
                <a:solidFill>
                  <a:srgbClr val="000000"/>
                </a:solidFill>
              </a:rPr>
              <a:t>	a:hover {color: blue; text-decoration: underline;</a:t>
            </a:r>
            <a:br>
              <a:rPr lang="fr-CA" sz="2200">
                <a:solidFill>
                  <a:srgbClr val="000000"/>
                </a:solidFill>
              </a:rPr>
            </a:br>
            <a:r>
              <a:rPr lang="fr-CA" sz="2200">
                <a:solidFill>
                  <a:srgbClr val="000000"/>
                </a:solidFill>
              </a:rPr>
              <a:t>	background-color: #eff8ad}</a:t>
            </a:r>
            <a:endParaRPr lang="fr-CA" sz="2400"/>
          </a:p>
        </p:txBody>
      </p:sp>
      <p:sp>
        <p:nvSpPr>
          <p:cNvPr id="231428" name="Rectangle 4"/>
          <p:cNvSpPr>
            <a:spLocks noChangeArrowheads="1"/>
          </p:cNvSpPr>
          <p:nvPr/>
        </p:nvSpPr>
        <p:spPr bwMode="auto">
          <a:xfrm>
            <a:off x="1219200" y="4452938"/>
            <a:ext cx="67056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90931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F880-BBEF-40D6-ADC6-2A83422211CF}" type="slidenum">
              <a:rPr lang="fr-FR"/>
              <a:pPr/>
              <a:t>41</a:t>
            </a:fld>
            <a:endParaRPr lang="fr-FR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Les différents « médias »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>
                <a:cs typeface="Times New Roman" pitchFamily="18" charset="0"/>
              </a:rPr>
              <a:t>Depuis « CSS Level 2 », on peut </a:t>
            </a:r>
            <a:r>
              <a:rPr lang="fr-CA">
                <a:cs typeface="Times New Roman" pitchFamily="18" charset="0"/>
              </a:rPr>
              <a:t>adapter la présentation </a:t>
            </a:r>
            <a:r>
              <a:rPr lang="fr-FR">
                <a:cs typeface="Times New Roman" pitchFamily="18" charset="0"/>
              </a:rPr>
              <a:t>au </a:t>
            </a:r>
            <a:r>
              <a:rPr lang="fr-FR" i="1">
                <a:cs typeface="Times New Roman" pitchFamily="18" charset="0"/>
              </a:rPr>
              <a:t>média</a:t>
            </a:r>
            <a:r>
              <a:rPr lang="fr-FR">
                <a:cs typeface="Times New Roman" pitchFamily="18" charset="0"/>
              </a:rPr>
              <a:t> utilisé par le lecteur</a:t>
            </a:r>
          </a:p>
          <a:p>
            <a:pPr>
              <a:lnSpc>
                <a:spcPct val="90000"/>
              </a:lnSpc>
            </a:pPr>
            <a:r>
              <a:rPr lang="fr-FR">
                <a:cs typeface="Times New Roman" pitchFamily="18" charset="0"/>
              </a:rPr>
              <a:t>Neuf types de médias sont définis : </a:t>
            </a:r>
            <a:r>
              <a:rPr lang="fr-FR">
                <a:ea typeface="Arial Unicode MS" pitchFamily="34" charset="-128"/>
                <a:cs typeface="Arial Unicode MS" pitchFamily="34" charset="-128"/>
              </a:rPr>
              <a:t>aural</a:t>
            </a:r>
            <a:r>
              <a:rPr lang="fr-FR">
                <a:cs typeface="Times New Roman" pitchFamily="18" charset="0"/>
              </a:rPr>
              <a:t>, </a:t>
            </a:r>
            <a:r>
              <a:rPr lang="fr-FR">
                <a:ea typeface="Arial Unicode MS" pitchFamily="34" charset="-128"/>
                <a:cs typeface="Arial Unicode MS" pitchFamily="34" charset="-128"/>
              </a:rPr>
              <a:t>braille</a:t>
            </a:r>
            <a:r>
              <a:rPr lang="fr-FR">
                <a:cs typeface="Times New Roman" pitchFamily="18" charset="0"/>
              </a:rPr>
              <a:t>, </a:t>
            </a:r>
            <a:r>
              <a:rPr lang="fr-FR">
                <a:ea typeface="Arial Unicode MS" pitchFamily="34" charset="-128"/>
                <a:cs typeface="Arial Unicode MS" pitchFamily="34" charset="-128"/>
              </a:rPr>
              <a:t>embossed</a:t>
            </a:r>
            <a:r>
              <a:rPr lang="fr-FR">
                <a:cs typeface="Times New Roman" pitchFamily="18" charset="0"/>
              </a:rPr>
              <a:t>, </a:t>
            </a:r>
            <a:r>
              <a:rPr lang="fr-FR">
                <a:ea typeface="Arial Unicode MS" pitchFamily="34" charset="-128"/>
                <a:cs typeface="Arial Unicode MS" pitchFamily="34" charset="-128"/>
              </a:rPr>
              <a:t>handheld</a:t>
            </a:r>
            <a:r>
              <a:rPr lang="fr-FR">
                <a:cs typeface="Times New Roman" pitchFamily="18" charset="0"/>
              </a:rPr>
              <a:t>, </a:t>
            </a:r>
            <a:r>
              <a:rPr lang="fr-FR">
                <a:ea typeface="Arial Unicode MS" pitchFamily="34" charset="-128"/>
                <a:cs typeface="Arial Unicode MS" pitchFamily="34" charset="-128"/>
              </a:rPr>
              <a:t>print</a:t>
            </a:r>
            <a:r>
              <a:rPr lang="fr-FR">
                <a:cs typeface="Times New Roman" pitchFamily="18" charset="0"/>
              </a:rPr>
              <a:t>, </a:t>
            </a:r>
            <a:r>
              <a:rPr lang="fr-FR">
                <a:ea typeface="Arial Unicode MS" pitchFamily="34" charset="-128"/>
                <a:cs typeface="Arial Unicode MS" pitchFamily="34" charset="-128"/>
              </a:rPr>
              <a:t>projection</a:t>
            </a:r>
            <a:r>
              <a:rPr lang="fr-FR">
                <a:cs typeface="Times New Roman" pitchFamily="18" charset="0"/>
              </a:rPr>
              <a:t>, </a:t>
            </a:r>
            <a:r>
              <a:rPr lang="fr-FR">
                <a:ea typeface="Arial Unicode MS" pitchFamily="34" charset="-128"/>
                <a:cs typeface="Arial Unicode MS" pitchFamily="34" charset="-128"/>
              </a:rPr>
              <a:t>screen</a:t>
            </a:r>
            <a:r>
              <a:rPr lang="fr-FR">
                <a:cs typeface="Times New Roman" pitchFamily="18" charset="0"/>
              </a:rPr>
              <a:t>, </a:t>
            </a:r>
            <a:r>
              <a:rPr lang="fr-FR">
                <a:ea typeface="Arial Unicode MS" pitchFamily="34" charset="-128"/>
                <a:cs typeface="Arial Unicode MS" pitchFamily="34" charset="-128"/>
              </a:rPr>
              <a:t>tty et</a:t>
            </a:r>
            <a:r>
              <a:rPr lang="fr-FR">
                <a:cs typeface="Times New Roman" pitchFamily="18" charset="0"/>
              </a:rPr>
              <a:t> </a:t>
            </a:r>
            <a:r>
              <a:rPr lang="fr-FR">
                <a:ea typeface="Arial Unicode MS" pitchFamily="34" charset="-128"/>
                <a:cs typeface="Arial Unicode MS" pitchFamily="34" charset="-128"/>
              </a:rPr>
              <a:t>tv</a:t>
            </a:r>
          </a:p>
          <a:p>
            <a:pPr lvl="1">
              <a:lnSpc>
                <a:spcPct val="90000"/>
              </a:lnSpc>
            </a:pPr>
            <a:r>
              <a:rPr lang="fr-FR">
                <a:ea typeface="Arial Unicode MS" pitchFamily="34" charset="-128"/>
                <a:cs typeface="Arial Unicode MS" pitchFamily="34" charset="-128"/>
              </a:rPr>
              <a:t>Sauf indication contraire, les règles s’appliquent à tous les médias (c’est le cas dans tous les exemples du cours)</a:t>
            </a:r>
            <a:endParaRPr lang="fr-CA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8324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E584-BF74-4440-A30F-1E418E54ECDA}" type="slidenum">
              <a:rPr lang="fr-FR"/>
              <a:pPr/>
              <a:t>42</a:t>
            </a:fld>
            <a:endParaRPr lang="fr-FR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Que faisait-on avant CSS?</a:t>
            </a:r>
            <a:endParaRPr lang="fr-FR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CA"/>
              <a:t>On utilisait les éléments et attributs dits « présentationnels » du HTML </a:t>
            </a:r>
            <a:r>
              <a:rPr lang="fr-CA" i="1"/>
              <a:t>transitionnel</a:t>
            </a:r>
          </a:p>
          <a:p>
            <a:pPr lvl="1">
              <a:lnSpc>
                <a:spcPct val="90000"/>
              </a:lnSpc>
            </a:pPr>
            <a:r>
              <a:rPr lang="fr-CA"/>
              <a:t>Exemples d'éléments:</a:t>
            </a:r>
          </a:p>
          <a:p>
            <a:pPr lvl="2">
              <a:lnSpc>
                <a:spcPct val="90000"/>
              </a:lnSpc>
            </a:pPr>
            <a:r>
              <a:rPr lang="fr-CA" sz="2000" b="1">
                <a:solidFill>
                  <a:schemeClr val="accent2"/>
                </a:solidFill>
                <a:latin typeface="Courier New" pitchFamily="49" charset="0"/>
              </a:rPr>
              <a:t>font</a:t>
            </a:r>
            <a:r>
              <a:rPr lang="fr-CA"/>
              <a:t>, </a:t>
            </a:r>
            <a:r>
              <a:rPr lang="fr-CA" sz="2000" b="1">
                <a:solidFill>
                  <a:schemeClr val="accent2"/>
                </a:solidFill>
                <a:latin typeface="Courier New" pitchFamily="49" charset="0"/>
              </a:rPr>
              <a:t>center</a:t>
            </a:r>
            <a:r>
              <a:rPr lang="fr-CA"/>
              <a:t>, </a:t>
            </a:r>
            <a:r>
              <a:rPr lang="fr-CA" sz="2000" b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fr-CA"/>
              <a:t>, </a:t>
            </a:r>
            <a:r>
              <a:rPr lang="fr-CA" sz="2000" b="1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fr-CA"/>
              <a:t>, etc.</a:t>
            </a:r>
          </a:p>
          <a:p>
            <a:pPr lvl="1">
              <a:lnSpc>
                <a:spcPct val="90000"/>
              </a:lnSpc>
            </a:pPr>
            <a:r>
              <a:rPr lang="fr-CA"/>
              <a:t>Exemples d'attributs:</a:t>
            </a:r>
          </a:p>
          <a:p>
            <a:pPr lvl="2">
              <a:lnSpc>
                <a:spcPct val="90000"/>
              </a:lnSpc>
            </a:pPr>
            <a:r>
              <a:rPr lang="fr-CA" sz="2000" b="1">
                <a:solidFill>
                  <a:schemeClr val="accent2"/>
                </a:solidFill>
                <a:latin typeface="Courier New" pitchFamily="49" charset="0"/>
              </a:rPr>
              <a:t>align</a:t>
            </a:r>
            <a:r>
              <a:rPr lang="fr-CA"/>
              <a:t>, </a:t>
            </a:r>
            <a:r>
              <a:rPr lang="fr-CA" sz="2000" b="1">
                <a:solidFill>
                  <a:schemeClr val="accent2"/>
                </a:solidFill>
                <a:latin typeface="Courier New" pitchFamily="49" charset="0"/>
              </a:rPr>
              <a:t>size</a:t>
            </a:r>
            <a:r>
              <a:rPr lang="fr-CA"/>
              <a:t>, etc.</a:t>
            </a:r>
          </a:p>
          <a:p>
            <a:pPr>
              <a:lnSpc>
                <a:spcPct val="90000"/>
              </a:lnSpc>
            </a:pPr>
            <a:r>
              <a:rPr lang="fr-CA"/>
              <a:t>Déconseillés depuis HTML 4.0</a:t>
            </a:r>
          </a:p>
          <a:p>
            <a:pPr>
              <a:lnSpc>
                <a:spcPct val="90000"/>
              </a:lnSpc>
            </a:pPr>
            <a:r>
              <a:rPr lang="fr-CA"/>
              <a:t>Interdits en HTML (et XHTML) </a:t>
            </a:r>
            <a:r>
              <a:rPr lang="fr-CA" i="1"/>
              <a:t>strict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4359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5D29-0CEC-4C1E-B6A3-2AE5BC076F31}" type="slidenum">
              <a:rPr lang="fr-FR"/>
              <a:pPr/>
              <a:t>43</a:t>
            </a:fld>
            <a:endParaRPr lang="fr-FR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Avantages du stylage CSS (1/2)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>
                <a:cs typeface="Times New Roman" pitchFamily="18" charset="0"/>
              </a:rPr>
              <a:t>Langage simple et lisible (mots-clés en anglais)</a:t>
            </a:r>
          </a:p>
          <a:p>
            <a:pPr>
              <a:spcBef>
                <a:spcPct val="40000"/>
              </a:spcBef>
            </a:pPr>
            <a:r>
              <a:rPr lang="fr-FR">
                <a:cs typeface="Times New Roman" pitchFamily="18" charset="0"/>
              </a:rPr>
              <a:t>Permet de faire une présentation soignée et originale sans nuire à l’accessibilité: si un navigateur ne comprend pas CSS en tout ou en partie, il ignore simplement ce qu’il ne comprend pas</a:t>
            </a:r>
          </a:p>
        </p:txBody>
      </p:sp>
    </p:spTree>
    <p:extLst>
      <p:ext uri="{BB962C8B-B14F-4D97-AF65-F5344CB8AC3E}">
        <p14:creationId xmlns:p14="http://schemas.microsoft.com/office/powerpoint/2010/main" val="39781268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E647-2FE1-4438-94A7-0125B205263B}" type="slidenum">
              <a:rPr lang="fr-FR"/>
              <a:pPr/>
              <a:t>44</a:t>
            </a:fld>
            <a:endParaRPr lang="fr-FR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Avantages du stylage CSS (2/2)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Allège les fichiers HTML dont le contenu se perdrait dans un balisage complexe</a:t>
            </a:r>
            <a:endParaRPr lang="fr-CA" dirty="0"/>
          </a:p>
          <a:p>
            <a:r>
              <a:rPr lang="fr-FR" dirty="0"/>
              <a:t>Peut améliorer l’accessibilité des sites pour les aveugles et amblyopes (grâce aux types de média appropriés)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256891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2FB0-5AEB-4906-89B5-7A576474B8BF}" type="slidenum">
              <a:rPr lang="fr-FR"/>
              <a:pPr/>
              <a:t>45</a:t>
            </a:fld>
            <a:endParaRPr lang="fr-FR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/>
              <a:t>Avantages des feuilles de styles externes</a:t>
            </a:r>
            <a:r>
              <a:rPr lang="fr-CA" sz="2800"/>
              <a:t> (1/2)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cs typeface="Times New Roman" pitchFamily="18" charset="0"/>
              </a:rPr>
              <a:t>Simplifie l’édition de pages Web et la maintenance d’un site en séparant le contenu de la présentation</a:t>
            </a:r>
          </a:p>
          <a:p>
            <a:pPr>
              <a:spcBef>
                <a:spcPct val="40000"/>
              </a:spcBef>
            </a:pPr>
            <a:r>
              <a:rPr lang="fr-FR" dirty="0">
                <a:cs typeface="Times New Roman" pitchFamily="18" charset="0"/>
              </a:rPr>
              <a:t>Flexibilité: on peut changer l’apparence d’un site complet sans toucher aux documents HTML</a:t>
            </a:r>
          </a:p>
          <a:p>
            <a:pPr>
              <a:spcBef>
                <a:spcPct val="40000"/>
              </a:spcBef>
            </a:pPr>
            <a:r>
              <a:rPr lang="fr-FR" dirty="0"/>
              <a:t>Permet une grande uniformité de présentation pour un ensemble de pages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447988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EC304-F219-409C-8183-6496693DF8B9}" type="slidenum">
              <a:rPr lang="fr-FR"/>
              <a:pPr/>
              <a:t>46</a:t>
            </a:fld>
            <a:endParaRPr lang="fr-FR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/>
              <a:t>Avantages des feuilles de styles externes</a:t>
            </a:r>
            <a:r>
              <a:rPr lang="fr-CA" sz="2800"/>
              <a:t> (2/2)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Diminue le temps de chargement total de plusieurs pages partageant une même feuille CSS, qui est chargée une seule fois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038792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A094-0A23-42DF-9380-52594013D046}" type="slidenum">
              <a:rPr lang="fr-FR"/>
              <a:pPr/>
              <a:t>47</a:t>
            </a:fld>
            <a:endParaRPr lang="fr-FR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fr-CA" dirty="0"/>
              <a:t>Ressources complémentaires</a:t>
            </a:r>
            <a:endParaRPr lang="fr-FR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fr-CA" dirty="0"/>
              <a:t>Références CSS:</a:t>
            </a:r>
          </a:p>
          <a:p>
            <a:pPr lvl="2">
              <a:buNone/>
            </a:pPr>
            <a:r>
              <a:rPr lang="fr-FR" sz="2000" dirty="0">
                <a:hlinkClick r:id="rId2"/>
              </a:rPr>
              <a:t>https://www.westciv.com/style_master/academy/css_tutorial/</a:t>
            </a:r>
            <a:endParaRPr lang="fr-FR" sz="2000" dirty="0"/>
          </a:p>
          <a:p>
            <a:pPr lvl="2">
              <a:buNone/>
            </a:pPr>
            <a:r>
              <a:rPr lang="fr-FR" sz="2000" dirty="0">
                <a:hlinkClick r:id="rId3"/>
              </a:rPr>
              <a:t>https://www.w3schools.com/css/</a:t>
            </a:r>
            <a:endParaRPr lang="fr-FR" sz="2000" dirty="0"/>
          </a:p>
          <a:p>
            <a:pPr lvl="2">
              <a:buNone/>
            </a:pPr>
            <a:r>
              <a:rPr lang="fr-FR" sz="2000" dirty="0">
                <a:hlinkClick r:id="rId4"/>
              </a:rPr>
              <a:t>https://www.w3.org/TR/CSS/#css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935268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21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84EF-B278-4050-ADD1-A95D9153635D}" type="slidenum">
              <a:rPr lang="fr-FR"/>
              <a:pPr/>
              <a:t>5</a:t>
            </a:fld>
            <a:endParaRPr lang="fr-FR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Philosophie de base (2/4)</a:t>
            </a:r>
            <a:endParaRPr lang="fr-FR"/>
          </a:p>
        </p:txBody>
      </p:sp>
      <p:sp>
        <p:nvSpPr>
          <p:cNvPr id="238595" name="AutoShape 3"/>
          <p:cNvSpPr>
            <a:spLocks noChangeArrowheads="1"/>
          </p:cNvSpPr>
          <p:nvPr/>
        </p:nvSpPr>
        <p:spPr bwMode="auto">
          <a:xfrm>
            <a:off x="4386263" y="1743075"/>
            <a:ext cx="936625" cy="358775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CA"/>
              <a:t>html</a:t>
            </a:r>
            <a:endParaRPr lang="fr-FR"/>
          </a:p>
        </p:txBody>
      </p:sp>
      <p:sp>
        <p:nvSpPr>
          <p:cNvPr id="238596" name="AutoShape 4"/>
          <p:cNvSpPr>
            <a:spLocks noChangeArrowheads="1"/>
          </p:cNvSpPr>
          <p:nvPr/>
        </p:nvSpPr>
        <p:spPr bwMode="auto">
          <a:xfrm>
            <a:off x="2024063" y="3341688"/>
            <a:ext cx="936625" cy="358775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CA"/>
              <a:t>head</a:t>
            </a:r>
            <a:endParaRPr lang="fr-FR"/>
          </a:p>
        </p:txBody>
      </p:sp>
      <p:cxnSp>
        <p:nvCxnSpPr>
          <p:cNvPr id="238597" name="AutoShape 5"/>
          <p:cNvCxnSpPr>
            <a:cxnSpLocks noChangeShapeType="1"/>
            <a:stCxn id="238596" idx="0"/>
            <a:endCxn id="238595" idx="2"/>
          </p:cNvCxnSpPr>
          <p:nvPr/>
        </p:nvCxnSpPr>
        <p:spPr bwMode="auto">
          <a:xfrm flipV="1">
            <a:off x="2492375" y="2101850"/>
            <a:ext cx="2362200" cy="1239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38598" name="AutoShape 6"/>
          <p:cNvSpPr>
            <a:spLocks noChangeArrowheads="1"/>
          </p:cNvSpPr>
          <p:nvPr/>
        </p:nvSpPr>
        <p:spPr bwMode="auto">
          <a:xfrm>
            <a:off x="5059363" y="3340100"/>
            <a:ext cx="936625" cy="358775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CA"/>
              <a:t>body</a:t>
            </a:r>
            <a:endParaRPr lang="fr-FR"/>
          </a:p>
        </p:txBody>
      </p:sp>
      <p:cxnSp>
        <p:nvCxnSpPr>
          <p:cNvPr id="238599" name="AutoShape 7"/>
          <p:cNvCxnSpPr>
            <a:cxnSpLocks noChangeShapeType="1"/>
            <a:stCxn id="238596" idx="2"/>
          </p:cNvCxnSpPr>
          <p:nvPr/>
        </p:nvCxnSpPr>
        <p:spPr bwMode="auto">
          <a:xfrm flipH="1">
            <a:off x="1520825" y="3700463"/>
            <a:ext cx="971550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238600" name="AutoShape 8"/>
          <p:cNvCxnSpPr>
            <a:cxnSpLocks noChangeShapeType="1"/>
            <a:stCxn id="238595" idx="2"/>
            <a:endCxn id="238598" idx="0"/>
          </p:cNvCxnSpPr>
          <p:nvPr/>
        </p:nvCxnSpPr>
        <p:spPr bwMode="auto">
          <a:xfrm>
            <a:off x="4854575" y="2101850"/>
            <a:ext cx="673100" cy="1238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38601" name="AutoShape 9"/>
          <p:cNvSpPr>
            <a:spLocks noChangeArrowheads="1"/>
          </p:cNvSpPr>
          <p:nvPr/>
        </p:nvSpPr>
        <p:spPr bwMode="auto">
          <a:xfrm>
            <a:off x="655638" y="4864100"/>
            <a:ext cx="504825" cy="358775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CA"/>
              <a:t>h1</a:t>
            </a:r>
            <a:endParaRPr lang="fr-FR"/>
          </a:p>
        </p:txBody>
      </p:sp>
      <p:cxnSp>
        <p:nvCxnSpPr>
          <p:cNvPr id="238602" name="AutoShape 10"/>
          <p:cNvCxnSpPr>
            <a:cxnSpLocks noChangeShapeType="1"/>
            <a:stCxn id="238601" idx="0"/>
            <a:endCxn id="238598" idx="2"/>
          </p:cNvCxnSpPr>
          <p:nvPr/>
        </p:nvCxnSpPr>
        <p:spPr bwMode="auto">
          <a:xfrm flipV="1">
            <a:off x="908050" y="3698875"/>
            <a:ext cx="4619625" cy="1165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38603" name="AutoShape 11"/>
          <p:cNvSpPr>
            <a:spLocks noChangeArrowheads="1"/>
          </p:cNvSpPr>
          <p:nvPr/>
        </p:nvSpPr>
        <p:spPr bwMode="auto">
          <a:xfrm>
            <a:off x="3454400" y="4862513"/>
            <a:ext cx="504825" cy="358775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CA"/>
              <a:t>p</a:t>
            </a:r>
            <a:endParaRPr lang="fr-FR"/>
          </a:p>
        </p:txBody>
      </p:sp>
      <p:sp>
        <p:nvSpPr>
          <p:cNvPr id="238604" name="AutoShape 12"/>
          <p:cNvSpPr>
            <a:spLocks noChangeArrowheads="1"/>
          </p:cNvSpPr>
          <p:nvPr/>
        </p:nvSpPr>
        <p:spPr bwMode="auto">
          <a:xfrm>
            <a:off x="6129338" y="4862513"/>
            <a:ext cx="504825" cy="358775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CA"/>
              <a:t>p</a:t>
            </a:r>
            <a:endParaRPr lang="fr-FR"/>
          </a:p>
        </p:txBody>
      </p:sp>
      <p:cxnSp>
        <p:nvCxnSpPr>
          <p:cNvPr id="238605" name="AutoShape 13"/>
          <p:cNvCxnSpPr>
            <a:cxnSpLocks noChangeShapeType="1"/>
            <a:stCxn id="238598" idx="2"/>
            <a:endCxn id="238603" idx="0"/>
          </p:cNvCxnSpPr>
          <p:nvPr/>
        </p:nvCxnSpPr>
        <p:spPr bwMode="auto">
          <a:xfrm flipH="1">
            <a:off x="3706813" y="3698875"/>
            <a:ext cx="1820862" cy="1163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38606" name="AutoShape 14"/>
          <p:cNvCxnSpPr>
            <a:cxnSpLocks noChangeShapeType="1"/>
            <a:stCxn id="238598" idx="2"/>
            <a:endCxn id="238604" idx="0"/>
          </p:cNvCxnSpPr>
          <p:nvPr/>
        </p:nvCxnSpPr>
        <p:spPr bwMode="auto">
          <a:xfrm>
            <a:off x="5527675" y="3698875"/>
            <a:ext cx="854075" cy="1163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38607" name="Text Box 15"/>
          <p:cNvSpPr txBox="1">
            <a:spLocks noChangeArrowheads="1"/>
          </p:cNvSpPr>
          <p:nvPr/>
        </p:nvSpPr>
        <p:spPr bwMode="auto">
          <a:xfrm>
            <a:off x="6661150" y="4840288"/>
            <a:ext cx="2035175" cy="893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z="1600" b="1">
                <a:solidFill>
                  <a:srgbClr val="FF9933"/>
                </a:solidFill>
              </a:rPr>
              <a:t>Style:</a:t>
            </a:r>
          </a:p>
          <a:p>
            <a:r>
              <a:rPr lang="fr-CA" sz="1200" b="1">
                <a:latin typeface="Courier New" pitchFamily="49" charset="0"/>
              </a:rPr>
              <a:t>color: red;</a:t>
            </a:r>
          </a:p>
          <a:p>
            <a:r>
              <a:rPr lang="fr-CA" sz="1200" b="1">
                <a:latin typeface="Courier New" pitchFamily="49" charset="0"/>
              </a:rPr>
              <a:t>text-align: justify;</a:t>
            </a:r>
          </a:p>
          <a:p>
            <a:r>
              <a:rPr lang="fr-CA" sz="1200" b="1">
                <a:latin typeface="Courier New" pitchFamily="49" charset="0"/>
              </a:rPr>
              <a:t>...</a:t>
            </a:r>
            <a:endParaRPr lang="fr-FR" sz="1200" b="1">
              <a:latin typeface="Courier New" pitchFamily="49" charset="0"/>
            </a:endParaRPr>
          </a:p>
        </p:txBody>
      </p:sp>
      <p:sp>
        <p:nvSpPr>
          <p:cNvPr id="238608" name="Text Box 16"/>
          <p:cNvSpPr txBox="1">
            <a:spLocks noChangeArrowheads="1"/>
          </p:cNvSpPr>
          <p:nvPr/>
        </p:nvSpPr>
        <p:spPr bwMode="auto">
          <a:xfrm>
            <a:off x="3990975" y="4840288"/>
            <a:ext cx="1943100" cy="893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z="1600" b="1">
                <a:solidFill>
                  <a:srgbClr val="FF9933"/>
                </a:solidFill>
              </a:rPr>
              <a:t>Style:</a:t>
            </a:r>
          </a:p>
          <a:p>
            <a:r>
              <a:rPr lang="fr-CA" sz="1200" b="1">
                <a:latin typeface="Courier New" pitchFamily="49" charset="0"/>
              </a:rPr>
              <a:t>color: black;</a:t>
            </a:r>
          </a:p>
          <a:p>
            <a:r>
              <a:rPr lang="fr-CA" sz="1200" b="1">
                <a:latin typeface="Courier New" pitchFamily="49" charset="0"/>
              </a:rPr>
              <a:t>text-align: center;</a:t>
            </a:r>
          </a:p>
          <a:p>
            <a:r>
              <a:rPr lang="fr-CA" sz="1200" b="1">
                <a:latin typeface="Courier New" pitchFamily="49" charset="0"/>
              </a:rPr>
              <a:t>...</a:t>
            </a:r>
            <a:endParaRPr lang="fr-FR" sz="1200" b="1">
              <a:latin typeface="Courier New" pitchFamily="49" charset="0"/>
            </a:endParaRPr>
          </a:p>
        </p:txBody>
      </p:sp>
      <p:sp>
        <p:nvSpPr>
          <p:cNvPr id="238609" name="Text Box 17"/>
          <p:cNvSpPr txBox="1">
            <a:spLocks noChangeArrowheads="1"/>
          </p:cNvSpPr>
          <p:nvPr/>
        </p:nvSpPr>
        <p:spPr bwMode="auto">
          <a:xfrm>
            <a:off x="1182688" y="4837113"/>
            <a:ext cx="1943100" cy="893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z="1600" b="1">
                <a:solidFill>
                  <a:srgbClr val="FF9933"/>
                </a:solidFill>
              </a:rPr>
              <a:t>Style:</a:t>
            </a:r>
          </a:p>
          <a:p>
            <a:r>
              <a:rPr lang="fr-CA" sz="1200" b="1">
                <a:latin typeface="Courier New" pitchFamily="49" charset="0"/>
              </a:rPr>
              <a:t>color: blue;</a:t>
            </a:r>
          </a:p>
          <a:p>
            <a:r>
              <a:rPr lang="fr-CA" sz="1200" b="1">
                <a:latin typeface="Courier New" pitchFamily="49" charset="0"/>
              </a:rPr>
              <a:t>text-align: center;</a:t>
            </a:r>
          </a:p>
          <a:p>
            <a:r>
              <a:rPr lang="fr-CA" sz="1200" b="1">
                <a:latin typeface="Courier New" pitchFamily="49" charset="0"/>
              </a:rPr>
              <a:t>...</a:t>
            </a:r>
            <a:endParaRPr lang="fr-FR" sz="1200" b="1">
              <a:latin typeface="Courier New" pitchFamily="49" charset="0"/>
            </a:endParaRPr>
          </a:p>
        </p:txBody>
      </p:sp>
      <p:sp>
        <p:nvSpPr>
          <p:cNvPr id="238610" name="Text Box 18"/>
          <p:cNvSpPr txBox="1">
            <a:spLocks noChangeArrowheads="1"/>
          </p:cNvSpPr>
          <p:nvPr/>
        </p:nvSpPr>
        <p:spPr bwMode="auto">
          <a:xfrm>
            <a:off x="6019800" y="3306763"/>
            <a:ext cx="2035175" cy="893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z="1600" b="1">
                <a:solidFill>
                  <a:srgbClr val="FF9933"/>
                </a:solidFill>
              </a:rPr>
              <a:t>Style:</a:t>
            </a:r>
          </a:p>
          <a:p>
            <a:r>
              <a:rPr lang="fr-CA" sz="1200" b="1">
                <a:latin typeface="Courier New" pitchFamily="49" charset="0"/>
              </a:rPr>
              <a:t>color: black;</a:t>
            </a:r>
          </a:p>
          <a:p>
            <a:r>
              <a:rPr lang="fr-CA" sz="1200" b="1">
                <a:latin typeface="Courier New" pitchFamily="49" charset="0"/>
              </a:rPr>
              <a:t>text-align: justify;</a:t>
            </a:r>
          </a:p>
          <a:p>
            <a:r>
              <a:rPr lang="fr-CA" sz="1200" b="1">
                <a:latin typeface="Courier New" pitchFamily="49" charset="0"/>
              </a:rPr>
              <a:t>...</a:t>
            </a:r>
            <a:endParaRPr lang="fr-FR" sz="1200" b="1">
              <a:latin typeface="Courier New" pitchFamily="49" charset="0"/>
            </a:endParaRPr>
          </a:p>
        </p:txBody>
      </p:sp>
      <p:sp>
        <p:nvSpPr>
          <p:cNvPr id="238611" name="Text Box 19"/>
          <p:cNvSpPr txBox="1">
            <a:spLocks noChangeArrowheads="1"/>
          </p:cNvSpPr>
          <p:nvPr/>
        </p:nvSpPr>
        <p:spPr bwMode="auto">
          <a:xfrm>
            <a:off x="5345113" y="1743075"/>
            <a:ext cx="1758950" cy="893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z="1600" b="1">
                <a:solidFill>
                  <a:srgbClr val="FF9933"/>
                </a:solidFill>
              </a:rPr>
              <a:t>Style:</a:t>
            </a:r>
          </a:p>
          <a:p>
            <a:r>
              <a:rPr lang="fr-CA" sz="1200" b="1">
                <a:latin typeface="Courier New" pitchFamily="49" charset="0"/>
              </a:rPr>
              <a:t>color: black;</a:t>
            </a:r>
          </a:p>
          <a:p>
            <a:r>
              <a:rPr lang="fr-CA" sz="1200" b="1">
                <a:latin typeface="Courier New" pitchFamily="49" charset="0"/>
              </a:rPr>
              <a:t>text-align: left;</a:t>
            </a:r>
          </a:p>
          <a:p>
            <a:r>
              <a:rPr lang="fr-CA" sz="1200" b="1">
                <a:latin typeface="Courier New" pitchFamily="49" charset="0"/>
              </a:rPr>
              <a:t>...</a:t>
            </a:r>
            <a:endParaRPr lang="fr-FR" sz="1200" b="1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039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083E-1CF5-4190-994C-B20BD018C285}" type="slidenum">
              <a:rPr lang="fr-FR"/>
              <a:pPr/>
              <a:t>6</a:t>
            </a:fld>
            <a:endParaRPr lang="fr-FR"/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Philosophie de base (3/4)</a:t>
            </a:r>
            <a:endParaRPr lang="fr-FR"/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Les propriétés attribuées à un élément quelconque peuvent provenir:</a:t>
            </a:r>
          </a:p>
          <a:p>
            <a:pPr lvl="1"/>
            <a:r>
              <a:rPr lang="fr-CA"/>
              <a:t>De </a:t>
            </a:r>
            <a:r>
              <a:rPr lang="fr-CA" i="1"/>
              <a:t>règles CSS génériques</a:t>
            </a:r>
            <a:r>
              <a:rPr lang="fr-CA"/>
              <a:t>, applicables à toute une classe d’éléments</a:t>
            </a:r>
            <a:endParaRPr lang="fr-CA" i="1"/>
          </a:p>
          <a:p>
            <a:pPr lvl="1"/>
            <a:r>
              <a:rPr lang="fr-CA"/>
              <a:t>De la balise de début de l'élément</a:t>
            </a:r>
            <a:br>
              <a:rPr lang="fr-CA"/>
            </a:br>
            <a:r>
              <a:rPr lang="fr-CA"/>
              <a:t>(attribut </a:t>
            </a:r>
            <a:r>
              <a:rPr lang="fr-CA" sz="2400" b="1">
                <a:solidFill>
                  <a:schemeClr val="accent2"/>
                </a:solidFill>
                <a:latin typeface="Courier New" pitchFamily="49" charset="0"/>
              </a:rPr>
              <a:t>style</a:t>
            </a:r>
            <a:r>
              <a:rPr lang="fr-CA"/>
              <a:t>)</a:t>
            </a:r>
          </a:p>
          <a:p>
            <a:pPr lvl="1"/>
            <a:r>
              <a:rPr lang="fr-CA"/>
              <a:t>Du paramétrage personnalisé du navigateur</a:t>
            </a:r>
            <a:endParaRPr lang="fr-FR"/>
          </a:p>
          <a:p>
            <a:pPr lvl="1"/>
            <a:r>
              <a:rPr lang="fr-CA"/>
              <a:t>Du style par défaut du navigateur pour ce type d'élément</a:t>
            </a:r>
          </a:p>
        </p:txBody>
      </p:sp>
    </p:spTree>
    <p:extLst>
      <p:ext uri="{BB962C8B-B14F-4D97-AF65-F5344CB8AC3E}">
        <p14:creationId xmlns:p14="http://schemas.microsoft.com/office/powerpoint/2010/main" val="2633826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82B2-8081-4F88-9B8D-B8D029A96314}" type="slidenum">
              <a:rPr lang="fr-FR"/>
              <a:pPr/>
              <a:t>7</a:t>
            </a:fld>
            <a:endParaRPr lang="fr-FR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Philosophie de base (4/4)</a:t>
            </a:r>
            <a:endParaRPr lang="fr-FR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Une </a:t>
            </a:r>
            <a:r>
              <a:rPr lang="fr-CA" i="1"/>
              <a:t>règle CSS générique</a:t>
            </a:r>
            <a:r>
              <a:rPr lang="fr-CA"/>
              <a:t> associe des propriétés à une classe d’éléments</a:t>
            </a:r>
          </a:p>
          <a:p>
            <a:pPr lvl="1"/>
            <a:r>
              <a:rPr lang="fr-CA"/>
              <a:t>Exemples:</a:t>
            </a:r>
          </a:p>
          <a:p>
            <a:pPr lvl="2">
              <a:buFontTx/>
              <a:buNone/>
            </a:pPr>
            <a:r>
              <a:rPr lang="fr-CA" sz="2000" b="1">
                <a:solidFill>
                  <a:schemeClr val="accent2"/>
                </a:solidFill>
                <a:latin typeface="Courier New" pitchFamily="49" charset="0"/>
              </a:rPr>
              <a:t>h1 {color: red; text-align:center;}</a:t>
            </a:r>
          </a:p>
          <a:p>
            <a:pPr lvl="2">
              <a:buFontTx/>
              <a:buNone/>
            </a:pPr>
            <a:r>
              <a:rPr lang="fr-CA" sz="2000" b="1">
                <a:solidFill>
                  <a:schemeClr val="accent2"/>
                </a:solidFill>
                <a:latin typeface="Courier New" pitchFamily="49" charset="0"/>
              </a:rPr>
              <a:t>h2 {color: blue; text-align:left;}</a:t>
            </a:r>
          </a:p>
          <a:p>
            <a:r>
              <a:rPr lang="fr-CA"/>
              <a:t>Plusieurs règles CSS génériques sont regroupées dans ce qu’on appelle une « feuille de styles CSS »</a:t>
            </a:r>
          </a:p>
        </p:txBody>
      </p:sp>
    </p:spTree>
    <p:extLst>
      <p:ext uri="{BB962C8B-B14F-4D97-AF65-F5344CB8AC3E}">
        <p14:creationId xmlns:p14="http://schemas.microsoft.com/office/powerpoint/2010/main" val="1800840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DE1-1A20-4CCD-BCC0-99ABDECC5DC9}" type="slidenum">
              <a:rPr lang="fr-FR"/>
              <a:pPr/>
              <a:t>8</a:t>
            </a:fld>
            <a:endParaRPr lang="fr-FR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Feuilles de styles externes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2800"/>
              <a:t>Une feuille de styles </a:t>
            </a:r>
            <a:r>
              <a:rPr lang="fr-CA" sz="2800" i="1"/>
              <a:t>externe </a:t>
            </a:r>
            <a:r>
              <a:rPr lang="fr-CA" sz="2800"/>
              <a:t>est un fichier distinct des fichiers XHTML et qui contient des règles CSS génériques</a:t>
            </a:r>
          </a:p>
          <a:p>
            <a:pPr lvl="1"/>
            <a:r>
              <a:rPr lang="fr-CA" sz="2400"/>
              <a:t>Porte habituellement l’extension </a:t>
            </a:r>
            <a:r>
              <a:rPr lang="fr-CA" sz="2400" b="1"/>
              <a:t>.css</a:t>
            </a:r>
          </a:p>
          <a:p>
            <a:r>
              <a:rPr lang="fr-CA" sz="2800"/>
              <a:t>Pour appliquer une feuille de styles externe à un document XHTML, on place dans le document un </a:t>
            </a:r>
            <a:r>
              <a:rPr lang="fr-CA" sz="2800" i="1"/>
              <a:t>lien</a:t>
            </a:r>
            <a:r>
              <a:rPr lang="fr-CA" sz="2800"/>
              <a:t> vers la feuille (selon une certaine convention présentée plus loin)</a:t>
            </a:r>
          </a:p>
          <a:p>
            <a:pPr lvl="1"/>
            <a:r>
              <a:rPr lang="fr-CA" sz="2400"/>
              <a:t>Permet d’utiliser la même feuille de styles pour plusieurs documents XHTML</a:t>
            </a:r>
          </a:p>
        </p:txBody>
      </p:sp>
    </p:spTree>
    <p:extLst>
      <p:ext uri="{BB962C8B-B14F-4D97-AF65-F5344CB8AC3E}">
        <p14:creationId xmlns:p14="http://schemas.microsoft.com/office/powerpoint/2010/main" val="2708624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B72C-3439-46F3-A723-3726A11BA374}" type="slidenum">
              <a:rPr lang="fr-FR"/>
              <a:pPr/>
              <a:t>9</a:t>
            </a:fld>
            <a:endParaRPr lang="fr-FR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Feuilles de styles internes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Un document XHTML peut contenir des règles génériques:</a:t>
            </a:r>
          </a:p>
          <a:p>
            <a:pPr lvl="1"/>
            <a:r>
              <a:rPr lang="fr-CA" sz="2400"/>
              <a:t>Dans un sous-élément </a:t>
            </a:r>
            <a:r>
              <a:rPr lang="fr-CA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&lt;style type="text/css"&gt;</a:t>
            </a:r>
            <a:r>
              <a:rPr lang="fr-CA" sz="2400"/>
              <a:t> de l’entête du document</a:t>
            </a:r>
          </a:p>
          <a:p>
            <a:pPr lvl="1"/>
            <a:r>
              <a:rPr lang="fr-CA" sz="2400"/>
              <a:t>C’est ce qu’on appelle une</a:t>
            </a:r>
            <a:r>
              <a:rPr lang="fr-CA" sz="2400" i="1"/>
              <a:t> </a:t>
            </a:r>
            <a:r>
              <a:rPr lang="fr-CA" sz="2400"/>
              <a:t>feuille de styles </a:t>
            </a:r>
            <a:r>
              <a:rPr lang="fr-CA" sz="2400" i="1"/>
              <a:t>interne</a:t>
            </a:r>
          </a:p>
          <a:p>
            <a:r>
              <a:rPr lang="fr-CA" sz="2800"/>
              <a:t>Les règles d'une feuille interne ne s'appliquent qu’à ce seul document XHTML</a:t>
            </a:r>
          </a:p>
          <a:p>
            <a:r>
              <a:rPr lang="fr-CA" sz="2800"/>
              <a:t>Les feuilles internes sont habituellement déconseillées, au profit des feuilles externes</a:t>
            </a:r>
            <a:endParaRPr lang="fr-CA" sz="2800" i="1"/>
          </a:p>
        </p:txBody>
      </p:sp>
    </p:spTree>
    <p:extLst>
      <p:ext uri="{BB962C8B-B14F-4D97-AF65-F5344CB8AC3E}">
        <p14:creationId xmlns:p14="http://schemas.microsoft.com/office/powerpoint/2010/main" val="3968726292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2912</TotalTime>
  <Words>3053</Words>
  <Application>Microsoft Office PowerPoint</Application>
  <PresentationFormat>Affichage à l'écran (4:3)</PresentationFormat>
  <Paragraphs>432</Paragraphs>
  <Slides>47</Slides>
  <Notes>19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47</vt:i4>
      </vt:variant>
    </vt:vector>
  </HeadingPairs>
  <TitlesOfParts>
    <vt:vector size="50" baseType="lpstr">
      <vt:lpstr>Arial</vt:lpstr>
      <vt:lpstr>Courier New</vt:lpstr>
      <vt:lpstr>Modèle par défaut</vt:lpstr>
      <vt:lpstr>Stylage CSS pour documents HTML</vt:lpstr>
      <vt:lpstr>Stylage CSS</vt:lpstr>
      <vt:lpstr>Exemples de ce qu’on peut faire avec CSS et (X)HTML</vt:lpstr>
      <vt:lpstr>Philosophie de base (1/4)</vt:lpstr>
      <vt:lpstr>Philosophie de base (2/4)</vt:lpstr>
      <vt:lpstr>Philosophie de base (3/4)</vt:lpstr>
      <vt:lpstr>Philosophie de base (4/4)</vt:lpstr>
      <vt:lpstr>Feuilles de styles externes</vt:lpstr>
      <vt:lpstr>Feuilles de styles internes</vt:lpstr>
      <vt:lpstr>Propriétés spécifiques à un seul élément</vt:lpstr>
      <vt:lpstr>Fusion des propriétés (1/2)</vt:lpstr>
      <vt:lpstr>Fusion des propriétés (2/2)</vt:lpstr>
      <vt:lpstr>Lien vers une feuille de styles externe</vt:lpstr>
      <vt:lpstr>CSS: Syntaxe de base (1/3)</vt:lpstr>
      <vt:lpstr>CSS: Syntaxe de base (2/3)</vt:lpstr>
      <vt:lpstr>CSS: Syntaxe de base (3/3)</vt:lpstr>
      <vt:lpstr>Les sélecteurs (1/2)</vt:lpstr>
      <vt:lpstr>Les sélecteurs (2/2)</vt:lpstr>
      <vt:lpstr>Rappel: fusion des propriétés</vt:lpstr>
      <vt:lpstr>Commentaires</vt:lpstr>
      <vt:lpstr>Héritage de propriétés (1/2)</vt:lpstr>
      <vt:lpstr>Héritage de propriétés (2/2)</vt:lpstr>
      <vt:lpstr>Quelques propriétés…</vt:lpstr>
      <vt:lpstr>Propriétés pour le texte</vt:lpstr>
      <vt:lpstr>Propriétés pour le texte</vt:lpstr>
      <vt:lpstr>Propriétés pour le texte</vt:lpstr>
      <vt:lpstr>Longueurs</vt:lpstr>
      <vt:lpstr>Propriétés pour le texte: les polices de caractères (1/4)</vt:lpstr>
      <vt:lpstr>Propriétés pour le texte: les polices de caractères (2/4)</vt:lpstr>
      <vt:lpstr>Propriétés pour le texte: les polices de caractères (3/4)</vt:lpstr>
      <vt:lpstr>Propriétés pour le texte: les polices de caractères (4/4)</vt:lpstr>
      <vt:lpstr>Propriétés pour le texte: la couleur</vt:lpstr>
      <vt:lpstr>Valeurs pour les couleurs</vt:lpstr>
      <vt:lpstr>Propriétés pour l'arrière-plan</vt:lpstr>
      <vt:lpstr>Propriété pour les listes</vt:lpstr>
      <vt:lpstr>Propriétés pour l'espacement</vt:lpstr>
      <vt:lpstr>Propriétés pour les bordures</vt:lpstr>
      <vt:lpstr>Propriétés pour les bordures</vt:lpstr>
      <vt:lpstr>Propriétés pour les images et les tableaux</vt:lpstr>
      <vt:lpstr>Propriétés pour les liens hypertextuels </vt:lpstr>
      <vt:lpstr>Les différents « médias »</vt:lpstr>
      <vt:lpstr>Que faisait-on avant CSS?</vt:lpstr>
      <vt:lpstr>Avantages du stylage CSS (1/2)</vt:lpstr>
      <vt:lpstr>Avantages du stylage CSS (2/2)</vt:lpstr>
      <vt:lpstr>Avantages des feuilles de styles externes (1/2)</vt:lpstr>
      <vt:lpstr>Avantages des feuilles de styles externes (2/2)</vt:lpstr>
      <vt:lpstr>Ressources complémentaires</vt:lpstr>
    </vt:vector>
  </TitlesOfParts>
  <Company>GRDS - EBSI - Université de Montréal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SCI6052 Information documentaire numérique</dc:title>
  <dc:creator>Yves MARCOUX</dc:creator>
  <cp:lastModifiedBy>marcoux</cp:lastModifiedBy>
  <cp:revision>520</cp:revision>
  <dcterms:created xsi:type="dcterms:W3CDTF">2003-09-02T09:26:53Z</dcterms:created>
  <dcterms:modified xsi:type="dcterms:W3CDTF">2020-11-04T21:37:27Z</dcterms:modified>
</cp:coreProperties>
</file>