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ink/ink1.xml" ContentType="application/inkml+xml"/>
  <Override PartName="/ppt/ink/ink2.xml" ContentType="application/inkml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76" r:id="rId2"/>
    <p:sldId id="345" r:id="rId3"/>
    <p:sldId id="346" r:id="rId4"/>
    <p:sldId id="347" r:id="rId5"/>
    <p:sldId id="348" r:id="rId6"/>
    <p:sldId id="277" r:id="rId7"/>
    <p:sldId id="278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1" r:id="rId18"/>
    <p:sldId id="292" r:id="rId19"/>
    <p:sldId id="293" r:id="rId20"/>
    <p:sldId id="29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338" r:id="rId55"/>
    <p:sldId id="339" r:id="rId56"/>
    <p:sldId id="340" r:id="rId57"/>
    <p:sldId id="341" r:id="rId58"/>
    <p:sldId id="342" r:id="rId59"/>
    <p:sldId id="343" r:id="rId60"/>
  </p:sldIdLst>
  <p:sldSz cx="9144000" cy="6858000" type="screen4x3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ves Marcoux" initials="Y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709" autoAdjust="0"/>
  </p:normalViewPr>
  <p:slideViewPr>
    <p:cSldViewPr>
      <p:cViewPr varScale="1">
        <p:scale>
          <a:sx n="87" d="100"/>
          <a:sy n="87" d="100"/>
        </p:scale>
        <p:origin x="23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92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F06461-897A-4CE5-BBE3-F9835E59277F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4495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09-11-13T22:17:38.58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7045 0 9,'0'0'8,"0"0"1,0 0-1,0 0 1,0 0-1,0 0-1,0 0-1,0 0-1,0 0 1,0 0-1,-22 11 1,22-11-2,0 0 0,0 0 0,0 0-1,0 0 0,0 0-1,0 0 1,0 0 0,0 0-1,0 0 1,0 0-1,-21 2-1,21-2 1,0 0-1,0 0 0,0 0 0,-21 10-1,21-10 1,0 0 0,0 0-1,0 0 1,-24 18-1,24-18 1,0 0-1,-23 12 1,23-12-1,0 0 0,-19 18 1,19-18-1,0 0 0,-19 19 1,19-19-1,0 0 0,-14 16 0,14-16 0,0 0 0,0 0 0,0 0 0,0 0 0,-12 16 0,12-16 0,0 0 0,0 0 0,0 0 1,0 0-1,0 0 0,-24 16 0,24-16 0,0 0 0,0 0 0,0 0 1,-21 9-1,21-9 0,0 0 0,0 0 0,0 0 1,0 0-1,-12 16 1,12-16-1,0 0 0,0 0 1,0 0-1,-14 16 0,14-16 1,0 0-1,0 0 0,0 0 1,-14 16-1,14-16 0,0 0 0,0 0 1,-10 16-1,10-16 0,0 0 1,0 0-1,-14 18 0,14-18 0,0 0 1,-14 16-1,14-16 0,0 0 0,-12 16 0,12-16 1,0 0-1,0 0 0,-19 19 0,19-19 1,0 0-1,-9 16 0,9-16 0,0 0 0,0 0 1,-10 18-1,10-18 0,0 0 0,0 0 0,-7 17 0,7-17 0,0 0 0,-7 16 1,7-16-1,0 0 0,-9 16 0,9-16 1,0 0-1,0 0 0,-10 20 0,10-20 0,0 0 1,0 0-2,-12 19 2,12-19-1,0 0 0,-4 16 0,4-16 0,0 0 0,0 0 0,-7 18 1,7-18-1,0 0 0,0 0 0,0 0-1,0 0 2,-12 16-1,12-16-1,0 0 2,0 0-1,0 0 0,-17 18 0,17-18 0,0 0 0,0 0 0,-16 19 0,16-19 1,0 0-1,-17 16 0,17-16 0,0 0 0,-16 18 1,16-18-1,0 0 0,-19 16 1,19-16-1,0 0 1,-19 17-1,19-17 0,0 0 0,-21 20 1,21-20-1,-17 16 0,17-16 1,-14 16-1,14-16 1,-19 16-1,19-16 1,-16 18-1,16-18 0,-17 15 1,17-15-1,0 0 0,-19 18 1,19-18-1,0 0 1,-14 16-1,14-16 0,0 0 0,0 0 0,0 0 0,-17 16 0,17-16 0,0 0 0,0 0 0,0 0 0,0 0 0,-16 18 0,16-18 0,0 0 0,0 0 0,0 0 0,-17 18 0,17-18 0,0 0 0,0 0 0,0 0 0,0 0 0,-19 15 0,19-15 0,0 0 1,0 0-1,0 0 0,-16 16 0,16-16 0,0 0 0,0 0 0,0 0 0,0 0 0,-21 16 0,21-16 0,0 0 0,0 0 0,-24 18 0,24-18 0,-21 12 0,21-12 0,0 0 1,-33 20-1,33-20 0,-19 16 0,19-16 1,0 0-1,-22 23 1,22-23-1,0 0 1,-16 16-1,16-16 1,0 0-1,0 0 0,-14 19 0,14-19 1,0 0-1,0 0 0,-10 18 0,10-18 0,0 0 0,0 0 1,0 0-1,0 0 0,-19 18 0,19-18 0,0 0 2,0 0-2,0 0 0,-14 16 0,14-16 0,0 0 0,0 0 0,0 0 0,0 0 0,0 0 0,0 0 0,-19 16 0,19-16 0,0 0 0,0 0 0,0 0 0,-21 14 0,21-14 1,0 0-1,0 0 0,-24 14 0,24-14 0,0 0 0,0 0 0,-26 16 0,26-16 1,0 0-1,-23 12 0,23-12 0,0 0 0,-21 11 0,21-11 0,0 0 0,0 0 0,-22 11 0,22-11 0,0 0 0,0 0 0,0 0 0,0 0 0,-21 14 0,21-14 0,0 0 0,0 0 1,0 0-1,0 0 0,-24 14 0,24-14 0,0 0 0,0 0 0,0 0 0,-26 18 0,26-18 0,0 0 0,0 0 1,-21 14-1,21-14 0,0 0 0,0 0 0,0 0 0,-23 14 0,23-14 0,0 0 0,0 0 0,0 0 0,-24 11 0,24-11 0,0 0 0,0 0 0,-24 12 0,24-12 0,0 0 0,-21 11 0,21-11 0,0 0 0,0 0 0,-24 16 0,24-16 0,0 0 0,0 0 0,-18 16 0,18-16 0,0 0 0,0 0 0,0 0 0,-24 16 0,24-16 0,0 0 0,0 0 0,0 0 0,-19 17 0,19-17 0,0 0 0,0 0 0,-19 18 0,19-18 0,0 0 0,0 0 0,-23 19 0,23-19 0,0 0 0,-22 15 0,22-15 0,0 0 0,-23 12 0,23-12 0,0 0 0,-22 12 0,22-12 0,0 0 0,0 0 1,-21 15-1,21-15 0,0 0 0,0 0 0,-24 16 0,24-16 0,0 0 0,-26 16 0,26-16 0,0 0 1,-25 15-1,25-15 0,0 0 0,-24 15 0,24-15 0,0 0 0,0 0 1,-19 16-1,19-16 0,0 0 0,0 0 0,0 0 0,-17 16 0,17-16 0,0 0 0,0 0 0,0 0 0,-21 14 0,21-14 0,0 0 0,0 0 0,0 0 0,0 0 1,0 0-1,0 0 0,-23 16 0,23-16 0,0 0 0,0 0 0,0 0 0,-26 17 0,26-17 0,0 0 0,0 0 0,-22 9 0,22-9 0,0 0 1,0 0-1,0 0 0,-23 11 0,23-11 0,0 0 0,0 0 0,-22 12 0,22-12 0,0 0 0,0 0 0,0 0 0,-23 16 0,23-16 0,0 0 0,0 0 0,-21 14 0,21-14 0,0 0 0,0 0 0,-26 18 0,26-18-1,0 0 1,0 0 1,-19 18-1,19-18 0,0 0 0,0 0 0,-15 16 0,15-16 0,0 0 1,0 0-1,-18 16 0,18-16 0,0 0 0,0 0 0,-24 12 0,24-12 0,0 0 0,0 0 0,0 0 0,-24 14 0,24-14 0,0 0-1,0 0 1,0 0 0,0 0 0,-23 14 0,23-14 0,0 0 0,0 0 0,-24 18 0,24-18 0,0 0 1,-21 14-1,21-14 0,0 0 0,0 0 0,-24 15 0,24-15 0,0 0 1,0 0-2,0 0 1,0 0 1,-21 12-1,21-12 0,0 0 0,0 0 0,0 0 0,0 0 0,0 0 0,0 0 0,-19 18 0,19-18 0,0 0 0,0 0 0,0 0 0,0 0 0,-21 17 0,21-17 0,0 0 1,0 0-1,0 0 0,-26 18 0,26-18 0,0 0 0,-21 14 0,21-14 0,0 0 0,-22 13 0,22-13 0,0 0 0,0 0 0,-21 12 0,21-12 0,0 0 0,0 0 0,0 0 0,0 0 0,-21 12 0,21-12 0,0 0 0,0 0 0,-24 16 0,24-16 0,0 0 0,-26 15 0,26-15 0,0 0 1,-23 14-1,23-14 0,0 0 0,-24 10 0,24-10 0,0 0 0,-24 11 0,24-11 0,0 0 1,-23 9-1,23-9 0,0 0 0,-22 11 0,22-11 0,0 0 0,-23 12 0,23-12 0,0 0 0,0 0 0,-21 12 0,21-12 0,0 0 0,-24 13 0,24-13 0,0 0 0,-28 19 0,28-19 0,-22 13 0,22-13 0,-21 12 0,21-12 0,0 0 0,-24 14 0,24-14 0,0 0 0,0 0 0,-23 13 1,23-13-1,0 0-1,0 0 1,0 0 1,0 0-1,0 0 0,-21 12 0,21-12 0,0 0 0,0 0 1,0 0-1,0 0 0,0 0 0,-22 9 0,22-9 0,0 0 0,0 0 0,0 0 0,0 0 0,-23 9 0,23-9 1,0 0-1,0 0 0,0 0 0,0 0 0,-22 9 0,22-9 1,0 0-1,0 0 0,0 0 0,0 0 0,0 0 0,0 0 0,0 0 0,0 0 0,0 0 0,0 0 0,0 0-1,-23 19 1,23-19-2,0 0 2,-17 21-1,17-21 1,-12 18-2,12-18 2,0 0 0,-21 18 0,21-18 0,0 0 0,0 0 0,0 0 0,0 0 0,0 0 0,0 0 0,0 0 0,0 0 0,0 0 0,0 0 0,0 0 0,0 0 0,0 0 0,0 0 1,0 0-1,0 0 0,0 0 0,0 0 0,0 0 0,0 0 0,0 0 0,0 0 0,-21 10 0,21-10 0,0 0 0,0 0 0,0 0 0,0 0 0,0 0 0,0 0 1,0 0-1,0 0 0,0 0 0,0 0 0,0 0 0,0 0 0,0 0 0,0 0 0,0 0 0,0 0 0,0 0-1,0 0 2,0 0-2,0 0 1,-21 16 1,21-16-1,0 0 0,0 0 0,0 0 0,0 0 0,0 0 0,0 0 0,0 0 0,0 0 0,0 0 0,0 0 0,-22 13 0,22-13 0,0 0 0,0 0 0,0 0 0,0 0 0,0 0 0,0 0 0,-21 9 0,21-9 0,0 0 0,0 0 0,0 0 0,0 0 0,0 0 0,0 0 0,0 0 0,0 0 0,0 0 0,0 0 0,0 0 0,0 0 0,-19-20 0,19 20 0,0 0 0,0 0 0,-16-21 0,16 21 0,0 0 0,-15-20 1,15 20-1,0 0 1,-14-19-1,14 19 1,0 0-1,-14-20 2,14 20-2,0 0 1,0 0-1,0 0 1,-16-16-1,16 16 0,0 0-1,0 0 1,-22-10 0,22 10 0,0 0-1,0 0 1,-23-11 0,23 11 0,0 0 0,0 0 0,-22-14 0,22 14 0,0 0 0,0 0-1,-23-19 2,23 19-1,0 0 0,-19-20 0,19 20 0,-12-16-1,12 16 1,-14-18 0,14 18 0,-14-16 0,14 16 0,-14-16 0,14 16 0,0 0 0,0 0 0,-24-17 0,24 17 0,0 0 0,0 0 0,-26-13 0,26 13 0,0 0 0,0 0 0,-24-10 0,24 10 0,0 0 0,0 0 0,-21-11 0,21 11 0,0 0 0,0 0 0,0 0 0,-19-19 0,19 19-1,0 0 2,0 0-2,-19-20 2,19 20-1,0 0 0,-19-16 0,19 16 0,0 0 0,-21-16 0,21 16 0,0 0 0,-28-19 0,28 19 0,0 0 0,-29-18 0,29 18-1,0 0 1,-28-16 0,28 16 0,0 0 0,-24-19 0,24 19 0,0 0 0,-18-20 0,18 20 0,0 0 0,-17-19 0,17 19 0,0 0 0,-14-18 0,14 18 0,0 0 0,-10-20 0,10 20 0,0 0 0,-9-23 0,9 23 0,0 0 0,-5-19 0,5 19 0,0 0 0,-7-16 0,7 16 0,0 0 0,-7-16 0,7 16 0,0 0 0,-9-21 0,9 21 0,-7-16 0,7 16 0,-10-16 0,10 16 0,0 0 0,-14-20 0,14 20 0,0 0 0,0 0 0,0 0 0,-26-16 0,26 16 1,0 0-1,0 0 0,0 0 0,-24-14 0,24 14 0,0 0 0,0 0 0,-16-16 0,16 16 0,0 0 0,0 0 0,-19-17 0,19 17 0,0 0 0,0 0 0,-19-20 0,19 20 0,0 0 0,-14-16 0,14 16 0,0 0 0,0 0 0,-19-19 0,19 19 0,0 0 0,0 0 0,-14-16 0,14 16 0,0 0 0,0 0 0,0 0 0,-14-18 0,14 18 0,0 0 0,0 0 0,-12-20 0,12 20 0,0 0 0,-10-17 0,10 17 0,0 0 0,-12-16 0,12 16 0,0 0 0,0 0 0,0 0 0,-21-13 0,21 13 0,0 0 0,0 0 0,0 0 0,-23-14 0,23 14 0,0 0 0,0 0 0,0 0 0,-24-16 0,24 16 0,0 0 0,0 0 0,0 0 0,-21-12 0,21 12 0,0 0 0,0 0 0,0 0 0,-22-16 0,22 16 0,0 0 0,0 0 0,-23-20 0,23 20 0,0 0 0,-21-17 0,21 17-1,0 0 1,-22-14 0,22 14 1,0 0-1,0 0 0,-28-13 0,28 13 0,0 0 0,0 0 0,-26-10 0,26 10 0,0 0 0,-21-8 0,21 8 0,0 0 0,0 0 0,-24-8 0,24 8-1,0 0 1,0 0 0,0 0 0,0 0 0,0 0 0,-16-16 0,16 16 0,0 0 1,0 0-1,0 0 0,0 0 0,0 0 0,0 0 0,-22-16 0,22 16 0,0 0-1,0 0 1,0 0 0,-19-16 0,19 16 0,0 0 0,0 0 1,0 0-1,0 0 0,-21-16 0,21 16 0,0 0 0,0 0 0,0 0 0,0 0-1,0 0 1,0 0 0,0 0 0,0 0 0,0 0 0,0 0 0,0 0 1,0 0-1,0 0 0,0 0 0,0 0 0,-21-14 0,21 14 0,0 0 0,0 0 0,0 0 0,0 0 0,0 0 0,-21-15 0,21 15 0,0 0 0,0 0 0,0 0 0,0 0 0,-24-10 0,24 10 0,0 0 0,0 0 0,0 0 0,0 0 0,0 0 0,0 0 0,-24-16 0,24 16 0,0 0 0,0 0 0,0 0 0,0 0 0,0 0 0,0 0 0,0 0 0,-21-16 0,21 16 0,0 0 0,0 0 0,0 0 0,0 0 0,0 0 0,0 0 0,0 0 0,-21-9 0,21 9 0,0 0 0,0 0 0,0 0 0,0 0 1,0 0-1,0 0 0,0 0-1,0 0 1,-21 0 0,21 0 0,0 0 0,0 0 0,0 0 0,0 0 0,0 0 0,-24 5 0,24-5 0,0 0 0,0 0 0,-14 16 0,14-16 0,0 0 0,0 0 0,-24 16 0,24-16 0,0 0 0,-19 16 0,19-16 0,0 0 0,-23 18 0,23-18 0,0 0 0,-26 21 0,26-21 0,0 0 0,-26 20 0,26-20 0,0 0 0,-19 17 0,19-17 0,0 0 0,-17 16 0,17-16 0,0 0 0,-16 18 0,16-18 0,0 0 0,-17 16 0,17-16 0,0 0 0,-14 16 0,14-16 0,0 0 0,0 0 0,-17 19 0,17-19 0,0 0 0,0 0 0,-11 16 0,11-16 0,0 0 0,0 0 0,0 0 0,-15 18 0,15-18 0,0 0 0,-16 16 0,16-16 0,0 0 0,-17 18 0,17-18 0,0 0 0,-14 17 0,14-17 0,0 0 0,-16 18 0,16-18 0,0 0 0,-17 18 1,17-18-1,0 0 0,-14 19 0,14-19-1,0 0 1,-19 18 0,19-18 0,0 0 0,-19 18 0,19-18 0,0 0 1,0 0-1,-16 16 0,16-16 0,0 0 0,0 0 0,-19 18 0,19-18 0,0 0 0,-24 21 0,24-21 0,0 0 0,-24 21 0,24-21 0,0 0 0,-18 18 0,18-18 0,0 0 0,-17 16 0,17-16 0,0 0 0,-21 19 0,21-19 0,0 0 0,-21 21 0,21-21 0,0 0 0,-19 20 0,19-20 0,0 0 0,-19 16 0,19-16 0,0 0 0,-22 18 1,22-18-1,0 0 0,-18 17 0,18-17 0,0 0 0,-24 23 0,24-23 0,-17 16 0,17-16 0,-18 16 0,18-16 0,-19 18 0,19-18 0,0 0 0,-26 21 0,26-21 0,0 0 0,-26 20 0,26-20 0,0 0 0,-22 14 0,22-14 0,0 0 0,0 0 0,-21 16-1,21-16 1,0 0 0,0 0 0,-14 18 0,14-18 0,0 0 1,0 0-1,-17 19 0,17-19 0,0 0 0,0 0-1,-16 18 2,16-18-1,0 0 0,-17 16 0,17-16 0,0 0 0,-19 16 0,19-16 0,0 0 0,-21 12-1,21-12 2,0 0-1,0 0 0,-26 16 0,26-16 0,0 0 0,0 0 0,-21 14 0,21-14 0,0 0 0,0 0 0,-21 18-1,21-18 2,0 0-1,-19 16 0,19-16 0,0 0 0,-24 16 0,24-16 0,0 0 0,-26 18 0,26-18 0,0 0 0,-26 15 0,26-15 0,0 0 0,-28 16 0,28-16 0,0 0 0,-24 18 0,24-18 0,-23 11 0,23-11 0,0 0 0,-31 17 0,31-17 0,-21 13 0,21-13 0,0 0-1,-24 25 2,24-25-2,-19 24 1,19-24-1,-16 25 1,16-25-1,-19 23 1,19-23 0,-15 18 0,15-18 0,0 0 0,-23 18 0,23-18 0,0 0 0,-17 17 0,17-17 0,0 0 0,-16 18 0,16-18 0,0 0 0,-10 20 0,10-20 0,0 0 0,0 0 0,-14 19 0,14-19 0,0 0 0,0 0 0,-16 16 0,16-16 0,0 0 0,0 0 0,0 0 0,-24 16 0,24-16 0,0 0 0,0 0 0,0 0 0,-17 20 0,17-20 0,0 0 0,0 0 0,-16 16 0,16-16 1,0 0-1,0 0 0,0 0 0,-17 17 0,17-17 0,0 0 0,0 0 0,-9 16 0,9-16 0,0 0 0,-14 16 0,14-16 0,0 0 0,-14 20 0,14-20 0,-15 16 0,15-16 0,0 0 0,-18 21 0,18-21 0,0 0 0,-17 16 0,17-16 0,0 0 0,0 0 0,-24 19 0,24-19 0,0 0-1,-16 16 1,16-16 0,0 0 0,-17 20 0,17-20 0,0 0 0,-19 19 0,19-19 0,0 0 0,-16 20 0,16-20 0,0 0 0,-14 17 0,14-17 0,0 0 0,-10 16 0,10-16 0,0 0 0,-9 18 0,9-18 0,0 0 0,-10 20 0,10-20 0,0 0 0,-11 15 0,11-15 0,0 0 0,-17 20 0,17-20 0,0 0 0,-21 19 0,21-19 0,0 0 0,-17 16 1,17-16-1,0 0-1,0 0 1,-19 16 0,19-16 0,0 0 0,0 0 0,0 0 0,-21 15 0,21-15 0,0 0 0,0 0 0,0 0 0,0 0 0,-24 14 0,24-14 0,0 0 0,0 0 0,0 0 0,0 0 0,0 0 0,-21 12 0,21-12 0,0 0 0,0 0 0,0 0 0,-23 18 0,23-18 0,0 0 0,-24 16 0,24-16 0,-21 12 0,21-12 0,-24 14 0,24-14 0,-24 15 0,24-15 0,-21 12 0,21-12 1,0 0-1,0 0 0,-19 18 0,19-18 0,0 0 0,0 0-1,0 0 2,0 0-2,-21 14 1,21-14 0,0 0 0,0 0 0,0 0 0,0 0 0,-24 14 1,24-14-1,0 0 0,0 0 0,-23 16 0,23-16-1,0 0 2,-22 14-1,22-14 0,0 0 0,0 0 0,0 0 0,-21 14 0,21-14 0,0 0 0,0 0 0,0 0 0,0 0 0,0 0 0,0 0 0,-19 16 0,19-16 0,0 0 0,0 0 0,0 0 0,-26 20 0,26-20 0,0 0 0,0 0 0,-26 19 0,26-19 0,0 0 0,0 0 0,-21 14 0,21-14 0,0 0 0,0 0 0,-24 20 0,24-20 0,0 0 0,-18 16 0,18-16 0,0 0 0,0 0 0,-22 16 0,22-16 0,0 0 0,0 0 0,0 0 0,0 0 0,-21 14 0,21-14 0,0 0 0,0 0 0,0 0 0,0 0 0,0 0 0,0 0 0,0 0 0,0 0 0,0 0 0,0 0 0,0 0 0,0 0 0,0 0 0,-19 16 0,19-16 0,0 0 0,0 0 0,0 0 0,0 0 0,0 0 0,0 0 0,0 0 0,0 0 0,0 0 0,0 0 0,-21 16 0,21-16 0,0 0 0,0 0 0,0 0 0,0 0 0,0 0 0,0 0 0,0 0 0,0 0 0,0 0 0,0 0 0,-21 14 0,21-14 0,0 0 0,0 0 0,0 0 0,0 0 0,0 0 0,0 0 0,0 0 0,0 0 0,-12-18 0,12 18 0,0 0 0,-7-23 0,7 23 0,-5-16 0,5 16 0,0 0 0,-9-17 0,9 17 0,0 0 0,0 0 0,-12-16 0,12 16 0,0 0 0,0 0 0,0 0 0,0 0 0,0 0 0,-14-16 0,14 16 0,0 0 0,0 0 0,0 0 0,0 0 0,0 0 0,0 0 0,-17-16 0,17 16 0,0 0 0,0 0 0,-17-22 0,17 22 0,-11-15 0,11 15 0,-12-16 0,12 16 0,-14-18 0,14 18 0,0 0 1,-17-20-1,17 20 0,0 0 0,-19-17 0,19 17 0,0 0 0,-21-15 0,21 15 0,0 0 0,0 0 0,-24-17 0,24 17 0,0 0 0,0 0 0,-19-16 0,19 16 0,0 0 0,0 0 0,0 0 0,-21-16 0,21 16 0,-12-16 0,12 16 0,-16-20 0,16 20 0,-17-24 0,17 24 0,-21-29 0,21 29 0,-21-23 0,21 23 0,-21-19 0,21 19 0,-22-14 0,22 14 0,0 0 0,-23-15-1,23 15 1,0 0 0,0 0 0,0 0 0,0 0 0,0 0 0,0 0 0,0 0 0,0 0 0,-22-5 0,22 5 0,0 0 0,0 0 0,0 0 0,0 0 0,0 0 0,-14-18 0,14 18 0,0 0 0,-7-21 0,7 21 0,-5-18 0,5 18 0,-7-17 0,7 17 0,-7-16 0,7 16 0,0 0 1,-7-16-1,7 16 0,0 0 0,0 0 0,0 0 0,0 0 0,0 0 0,0 0 0,0 0 0,0 0 0,0 0 0,-9-16 0,9 16 0,0 0 0,0 0 0,0 0 0,0 0 0,0 0 0,0 0 0,-5-18 0,5 18 0,0 0 0,0 0 0,-7-18 0,7 18 0,0 0 0,0 0 0,-2-16 0,2 16 0,0 0 0,-3-15 0,3 15 0,0 0 0,0-18 0,0 18 0,0 0 0,0 0-1,0 0 0,0 0-3,31 32-7,-31-32-15,0 0-11,24 10 0,-24-10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09-11-13T22:17:58.63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129 55 10,'0'0'12,"0"0"-1,0 0 0,0 0-1,-9-16-1,9 16-1,0 0 0,0 0 0,-28-5-2,28 5 1,0 0-1,-21-4-1,21 4 1,0 0-2,0 0 0,0 0 0,-21-10-1,21 10 0,0 0-2,0 0 0,0 0 0,4 19-1,-4-19 1,0 0-1,5 23 0,-5-23 1,0 0-1,7 22 1,-7-22-1,0 0 1,2 16 0,-2-16 0,0 0-1,0 0 1,0 19 0,0-19 0,0 0-1,-2 16 1,2-16 0,0 16-1,0-16 1,-2 22 0,2-22 0,-3 24 0,3-24 0,-2 31 0,0-15 0,2 2 0,0-2 0,0 3-1,0 1 1,2-3 0,-2 3-1,0-20 1,5 30-1,-5-30 1,4 25-1,-4-25 0,5 20 0,-5-20 1,0 0-1,5 21 0,-5-21 0,0 0 0,0 0 0,0 0 1,2 16-1,-2-16 0,0 0 0,0 0 1,0 0-1,0 0 0,0 0 0,0 0 0,0 0 0,-9 18 0,9-18 0,0 0 0,0 0 0,0 0 1,0 0-1,0 0 0,0 0 0,0 0 0,0 0 0,0 0 0,0-23 0,0 23 0,0-23 0,0 23 0,-5-32 0,3 10 0,-1-1 0,1 2-1,-3-4 1,3 2 0,-3 0 0,3 3 0,0 0 0,-1 4 0,3 16 0,-2-30 0,2 30 0,-2-23 0,2 23 0,-3-21 0,3 21-1,-5-16 1,5 16 0,0 0 0,-9-23 0,9 23 0,-7-16 0,7 16-1,-5-18 1,5 18 0,0 0 0,-7-18-1,7 18 1,0 0 0,0 0 0,0 0 0,0 0 0,0 0 0,0 0 0,0 0 0,0 0 0,0 0 0,0 0 0,0 0 0,0 0 0,0 0 0,0 0 1,0 0-1,0 0 0,0 0 0,24 7 0,-24-7 1,0 0-1,0 0 0,21 5 0,-21-5 1,0 0-1,0 0 0,23 0 0,-23 0 1,0 0-1,21-3 0,-21 3 0,0 0 0,24-4 1,-24 4-1,0 0 0,30-7 0,-30 7 0,26-5 1,-26 5-1,28-5 0,-28 5 0,33-6 0,-33 6 2,33-2-2,-33 2 0,24 0-2,-24 0 4,25 0-4,-25 0 2,0 0 2,29 2-2,-29-2 0,21 0 0,-21 0 0,0 0 0,28 2 0,-28-2 0,21 0 0,-21 0 0,0 0 0,31-4 0,-31 4 0,21-3 1,-21 3-2,21-4 1,-21 4 0,0 0 0,28-7 0,-28 7 0,0 0 0,21-3 0,-21 3 0,0 0 0,0 0 0,21-6 1,-21 6-1,0 0 0,0 0 0,24-5 0,-24 5 1,0 0-1,0 0 0,0 0 0,23-5 0,-23 5 0,0 0 0,0 0 1,0 0-1,0 0 0,0 0 0,0 0 1,0 0-1,0 0 0,0 0 0,0 0 0,0 0 0,0 0 0,0 0-2,0 0-4,0 0-5,0 21-17,0-21-6,-23 16-2,23-16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F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fr-F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fr-F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83079CB-E910-4CD7-9FB5-AFA100840F8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927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079CB-E910-4CD7-9FB5-AFA100840F8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106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F8569-D0B3-44D5-9C0C-4F1011EE69A8}" type="slidenum">
              <a:rPr lang="fr-FR"/>
              <a:pPr/>
              <a:t>14</a:t>
            </a:fld>
            <a:endParaRPr lang="fr-FR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66C4B-9746-482C-A667-2A5436295B06}" type="slidenum">
              <a:rPr lang="fr-FR"/>
              <a:pPr/>
              <a:t>15</a:t>
            </a:fld>
            <a:endParaRPr lang="fr-FR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13420-1B4E-40B9-9747-A66BCD18FC72}" type="slidenum">
              <a:rPr lang="fr-FR"/>
              <a:pPr/>
              <a:t>16</a:t>
            </a:fld>
            <a:endParaRPr lang="fr-FR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C1C32-D6F0-4077-8188-15392FB4B3F5}" type="slidenum">
              <a:rPr lang="fr-FR"/>
              <a:pPr/>
              <a:t>17</a:t>
            </a:fld>
            <a:endParaRPr lang="fr-F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2135D1-4977-49B6-B90D-E482DBB6377D}" type="slidenum">
              <a:rPr lang="fr-FR"/>
              <a:pPr/>
              <a:t>18</a:t>
            </a:fld>
            <a:endParaRPr lang="fr-FR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B26C1-7CBD-4BA9-8967-385E54B259E4}" type="slidenum">
              <a:rPr lang="fr-FR"/>
              <a:pPr/>
              <a:t>19</a:t>
            </a:fld>
            <a:endParaRPr lang="fr-F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Remplacer par ce que je demande (conforme au Dublin Core) depuis A2007</a:t>
            </a:r>
          </a:p>
          <a:p>
            <a:r>
              <a:rPr lang="fr-CA"/>
              <a:t>Pour A2007: dire clairement que ce qui est demandé est différent de ça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A04FC-BF9F-4941-A003-602C3A391A80}" type="slidenum">
              <a:rPr lang="fr-FR"/>
              <a:pPr/>
              <a:t>20</a:t>
            </a:fld>
            <a:endParaRPr lang="fr-FR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DB529-E4AE-48FD-A640-FC9F7ED4CE67}" type="slidenum">
              <a:rPr lang="fr-FR"/>
              <a:pPr/>
              <a:t>21</a:t>
            </a:fld>
            <a:endParaRPr lang="fr-FR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B49FB-650E-4526-B0AF-5742B640A45F}" type="slidenum">
              <a:rPr lang="fr-FR"/>
              <a:pPr/>
              <a:t>22</a:t>
            </a:fld>
            <a:endParaRPr lang="fr-F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77775-4663-4B69-BCF4-7FB7F38B7958}" type="slidenum">
              <a:rPr lang="fr-FR"/>
              <a:pPr/>
              <a:t>23</a:t>
            </a:fld>
            <a:endParaRPr lang="fr-FR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52072-869E-42A3-9FA1-D578684BFD83}" type="slidenum">
              <a:rPr lang="fr-FR"/>
              <a:pPr/>
              <a:t>6</a:t>
            </a:fld>
            <a:endParaRPr lang="fr-FR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837DF-C4D1-4951-B5FB-4ABFFAD8B354}" type="slidenum">
              <a:rPr lang="fr-FR"/>
              <a:pPr/>
              <a:t>24</a:t>
            </a:fld>
            <a:endParaRPr lang="fr-F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AD47F-03D2-4AB9-93FA-7FF01AA1D7AB}" type="slidenum">
              <a:rPr lang="fr-FR"/>
              <a:pPr/>
              <a:t>25</a:t>
            </a:fld>
            <a:endParaRPr lang="fr-FR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C0044-AD08-465F-A1EC-352818BE2547}" type="slidenum">
              <a:rPr lang="fr-FR"/>
              <a:pPr/>
              <a:t>26</a:t>
            </a:fld>
            <a:endParaRPr lang="fr-FR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0D652-07ED-4971-807F-FCEAB5C9D16D}" type="slidenum">
              <a:rPr lang="fr-FR"/>
              <a:pPr/>
              <a:t>27</a:t>
            </a:fld>
            <a:endParaRPr lang="fr-F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D52CD-233A-4A3D-86E9-6D39A1EB588B}" type="slidenum">
              <a:rPr lang="fr-FR"/>
              <a:pPr/>
              <a:t>28</a:t>
            </a:fld>
            <a:endParaRPr lang="fr-F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BC21B-0925-4F96-8266-E290DA8FE69B}" type="slidenum">
              <a:rPr lang="fr-FR"/>
              <a:pPr/>
              <a:t>29</a:t>
            </a:fld>
            <a:endParaRPr lang="fr-F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4680A-B61E-4522-A482-16499AB2EEFF}" type="slidenum">
              <a:rPr lang="fr-FR"/>
              <a:pPr/>
              <a:t>30</a:t>
            </a:fld>
            <a:endParaRPr lang="fr-F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2D128-CEA6-4B0A-BA62-2D2992F25A6F}" type="slidenum">
              <a:rPr lang="fr-FR"/>
              <a:pPr/>
              <a:t>31</a:t>
            </a:fld>
            <a:endParaRPr lang="fr-FR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ACC06-8484-4A69-B75C-67D89F75B717}" type="slidenum">
              <a:rPr lang="fr-FR"/>
              <a:pPr/>
              <a:t>32</a:t>
            </a:fld>
            <a:endParaRPr lang="fr-FR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FAD58-BFA4-46CF-ACF6-9720F261A95E}" type="slidenum">
              <a:rPr lang="fr-FR"/>
              <a:pPr/>
              <a:t>33</a:t>
            </a:fld>
            <a:endParaRPr lang="fr-FR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776B1-94DF-4FAD-839C-D589342F423F}" type="slidenum">
              <a:rPr lang="fr-FR"/>
              <a:pPr/>
              <a:t>7</a:t>
            </a:fld>
            <a:endParaRPr lang="fr-FR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Insister qu’un document XHTML est d’abord et avant tout un document XML,</a:t>
            </a:r>
          </a:p>
          <a:p>
            <a:r>
              <a:rPr lang="fr-CA"/>
              <a:t>et donc, un fichier texte (selon un certain jeu de caractères)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B6358-E916-4EFE-AE33-95177C4DECC5}" type="slidenum">
              <a:rPr lang="fr-FR"/>
              <a:pPr/>
              <a:t>34</a:t>
            </a:fld>
            <a:endParaRPr lang="fr-FR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9F228-ED21-489E-A9CE-5B4E5932F745}" type="slidenum">
              <a:rPr lang="fr-FR"/>
              <a:pPr/>
              <a:t>35</a:t>
            </a:fld>
            <a:endParaRPr lang="fr-F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BBDB0-14BF-4E8F-8468-F4ED27E805E2}" type="slidenum">
              <a:rPr lang="fr-FR"/>
              <a:pPr/>
              <a:t>38</a:t>
            </a:fld>
            <a:endParaRPr lang="fr-FR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DA7DB-8AEC-4769-95EF-CC8E0ED435B9}" type="slidenum">
              <a:rPr lang="fr-FR"/>
              <a:pPr/>
              <a:t>39</a:t>
            </a:fld>
            <a:endParaRPr lang="fr-F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6D64C-2AB6-46F1-A2C3-89319D6CE8B7}" type="slidenum">
              <a:rPr lang="fr-FR"/>
              <a:pPr/>
              <a:t>40</a:t>
            </a:fld>
            <a:endParaRPr lang="fr-FR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0698F-BEDC-45C6-AFD6-53725C870F9B}" type="slidenum">
              <a:rPr lang="fr-FR"/>
              <a:pPr/>
              <a:t>41</a:t>
            </a:fld>
            <a:endParaRPr lang="fr-FR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Pointer ici à la lecture obligatoire sur les hyperliens (pour tous les détails)</a:t>
            </a:r>
          </a:p>
          <a:p>
            <a:endParaRPr lang="fr-CA"/>
          </a:p>
          <a:p>
            <a:r>
              <a:rPr lang="fr-CA"/>
              <a:t>Dire que le « a » vient de « anchor »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55F79-1D9D-4F6B-9BE2-153EFBF83D5F}" type="slidenum">
              <a:rPr lang="fr-FR"/>
              <a:pPr/>
              <a:t>42</a:t>
            </a:fld>
            <a:endParaRPr lang="fr-FR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392E2B-76CF-4FF7-AD7A-28BA6113151F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8DA8C-B97E-4804-89C6-EB44367AE0B8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A08A8-A0CC-428E-A721-8BACF41707EB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AFAEF-ABDB-4DF3-B027-75249E7DBA63}" type="slidenum">
              <a:rPr lang="fr-FR"/>
              <a:pPr/>
              <a:t>8</a:t>
            </a:fld>
            <a:endParaRPr lang="fr-FR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E95CF-5DAE-48CB-AB25-B7ADA4532A04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C932E-2066-4399-A4BE-AA0F62AD92E2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1A8FA-035E-41A8-97FB-74B4082A4842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ABEEB-B934-4202-AD72-6C59CBD18218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488A6-EB9F-4705-A131-CC9D6BF20D6C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CA"/>
              <a:t>Ou également, si on déplace la maison (ce qui est plus rare, mais arrive à l’occasion)...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9B286-C16D-44AF-982E-41FB3CD4653D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56CB4-8F7E-4B49-A86D-8EB1E034C50B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B5BCE-02A2-4E0A-A7CD-9A4379BF38CC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4EE62-3932-4603-B0DD-679007BD1D87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8FD4D-2844-41C8-AA43-872B41900546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AFECC-95FC-46C8-841A-1A4E6795B89D}" type="slidenum">
              <a:rPr lang="fr-FR"/>
              <a:pPr/>
              <a:t>9</a:t>
            </a:fld>
            <a:endParaRPr lang="fr-F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A1928-8943-4704-A1F8-E3D44CE69387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DF64A-3593-44B6-A2FA-D616CDF028A3}" type="slidenum">
              <a:rPr lang="fr-FR"/>
              <a:pPr/>
              <a:t>10</a:t>
            </a:fld>
            <a:endParaRPr lang="fr-FR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5795F-D8AA-41D5-AA03-99DB4F321EB3}" type="slidenum">
              <a:rPr lang="fr-FR"/>
              <a:pPr/>
              <a:t>11</a:t>
            </a:fld>
            <a:endParaRPr lang="fr-F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D53B6-3E6A-4E82-B15E-16471874F346}" type="slidenum">
              <a:rPr lang="fr-FR"/>
              <a:pPr/>
              <a:t>12</a:t>
            </a:fld>
            <a:endParaRPr lang="fr-FR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A4D5E-4984-43E8-ABC0-2CFC8C20DFAD}" type="slidenum">
              <a:rPr lang="fr-FR"/>
              <a:pPr/>
              <a:t>13</a:t>
            </a:fld>
            <a:endParaRPr lang="fr-F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73CD8-DA5E-4898-AAC8-CE8CB0B1562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DB5C2-C557-458E-9F35-C4F9E041E4A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D03A-2AA5-4B9F-913A-30AA3F51465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14630-44B4-492E-B5F8-AF236927AAC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537D-E73F-459F-A856-4873F4F3644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EF236-2619-47CC-AE0D-6BBAE70B38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27784" y="6245225"/>
            <a:ext cx="3888432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D14A3-6C6C-4C1C-A2B8-71CE6BE8A32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567141"/>
            <a:ext cx="2098675" cy="19613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19250" y="6567141"/>
            <a:ext cx="5905500" cy="196131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567141"/>
            <a:ext cx="2133600" cy="196131"/>
          </a:xfrm>
        </p:spPr>
        <p:txBody>
          <a:bodyPr/>
          <a:lstStyle>
            <a:lvl1pPr>
              <a:defRPr/>
            </a:lvl1pPr>
          </a:lstStyle>
          <a:p>
            <a:fld id="{2615CD6F-E738-4B15-821E-35EB7631B7E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43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fr-FR"/>
              <a:t>C10 - 2012-12-11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5225"/>
            <a:ext cx="388843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98BF99-99F1-41B5-A91B-D6DE7957EF7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rfc/rfc5646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html401/sgml/entiti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1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5.wmf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3.wmf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2.jpe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22.xml"/><Relationship Id="rId7" Type="http://schemas.openxmlformats.org/officeDocument/2006/relationships/image" Target="../media/image1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image" Target="../media/image7.emf"/><Relationship Id="rId3" Type="http://schemas.openxmlformats.org/officeDocument/2006/relationships/tags" Target="../tags/tag27.xml"/><Relationship Id="rId21" Type="http://schemas.openxmlformats.org/officeDocument/2006/relationships/image" Target="../media/image1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customXml" Target="../ink/ink1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5.wmf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image" Target="../media/image3.wmf"/><Relationship Id="rId28" Type="http://schemas.openxmlformats.org/officeDocument/2006/relationships/image" Target="../media/image8.emf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image" Target="../media/image6.jpeg"/><Relationship Id="rId27" Type="http://schemas.openxmlformats.org/officeDocument/2006/relationships/customXml" Target="../ink/ink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Web; éléments du langage HTML; liens hypertextuels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endParaRPr lang="fr-CA" i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1599-71B9-4FFF-A96D-3D59E3A2DB6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670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3D09-BC66-43AD-90E0-0196F31DABDD}" type="slidenum">
              <a:rPr lang="fr-FR"/>
              <a:pPr/>
              <a:t>10</a:t>
            </a:fld>
            <a:endParaRPr lang="fr-FR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/>
              <a:t>Quelques éléments obligatoires</a:t>
            </a:r>
            <a:endParaRPr lang="fr-FR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498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&lt;html 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xmlns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="http://www.w3.org/1999/xhtml"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 </a:t>
            </a:r>
            <a:b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</a:b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xml:lang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 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	&lt;</a:t>
            </a:r>
            <a:r>
              <a:rPr lang="fr-CA" sz="1600" b="1" dirty="0" err="1">
                <a:solidFill>
                  <a:schemeClr val="bg2"/>
                </a:solidFill>
                <a:latin typeface="Courier New" pitchFamily="49" charset="0"/>
              </a:rPr>
              <a:t>hr</a:t>
            </a:r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 /&gt;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&gt;Responsable:&lt;/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&gt;Montant:&lt;/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13&amp;nbsp;000$&lt;/p&gt;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&gt;Objectifs:&lt;/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&lt;a href="http://www.aiaf.org/portail.htm"&gt;PIAF&lt;/a&gt;,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un projet de l'&lt;a href="http://www.aiaf.org/"&gt;AIAF&lt;/a&gt;.&lt;/p&gt;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&lt;/body&gt;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&lt;/html&gt;</a:t>
            </a:r>
          </a:p>
        </p:txBody>
      </p:sp>
      <p:sp>
        <p:nvSpPr>
          <p:cNvPr id="235524" name="Oval 4"/>
          <p:cNvSpPr>
            <a:spLocks noChangeArrowheads="1"/>
          </p:cNvSpPr>
          <p:nvPr/>
        </p:nvSpPr>
        <p:spPr bwMode="auto">
          <a:xfrm>
            <a:off x="755650" y="2133600"/>
            <a:ext cx="4752975" cy="676275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3708400" y="3357563"/>
            <a:ext cx="4572000" cy="1398587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1800"/>
              <a:t>L’attribut </a:t>
            </a:r>
            <a:r>
              <a:rPr lang="fr-CA" sz="1800" b="1">
                <a:latin typeface="Courier New" pitchFamily="49" charset="0"/>
              </a:rPr>
              <a:t>xmlns</a:t>
            </a:r>
            <a:r>
              <a:rPr lang="fr-CA" sz="1800"/>
              <a:t> de l’élément </a:t>
            </a:r>
            <a:r>
              <a:rPr lang="fr-CA" sz="1800" b="1">
                <a:latin typeface="Courier New" pitchFamily="49" charset="0"/>
              </a:rPr>
              <a:t>&lt;html&gt;</a:t>
            </a:r>
            <a:br>
              <a:rPr lang="fr-CA" sz="1800"/>
            </a:br>
            <a:r>
              <a:rPr lang="fr-CA" sz="1800"/>
              <a:t>doit avoir cette valeur fixe bien précise;</a:t>
            </a:r>
            <a:br>
              <a:rPr lang="fr-CA" sz="1800"/>
            </a:br>
            <a:r>
              <a:rPr lang="fr-CA" sz="1800"/>
              <a:t>elle indique elle aussi (comme le DOCTYPE)</a:t>
            </a:r>
          </a:p>
          <a:p>
            <a:pPr algn="ctr"/>
            <a:r>
              <a:rPr lang="fr-CA" sz="1800"/>
              <a:t>qu’il s’agit bien d’un document</a:t>
            </a:r>
          </a:p>
          <a:p>
            <a:pPr algn="ctr"/>
            <a:r>
              <a:rPr lang="fr-CA" sz="1800"/>
              <a:t>XHTML 1.0 Strict</a:t>
            </a:r>
          </a:p>
        </p:txBody>
      </p:sp>
      <p:cxnSp>
        <p:nvCxnSpPr>
          <p:cNvPr id="235526" name="AutoShape 6"/>
          <p:cNvCxnSpPr>
            <a:cxnSpLocks noChangeShapeType="1"/>
            <a:stCxn id="235525" idx="1"/>
            <a:endCxn id="235524" idx="5"/>
          </p:cNvCxnSpPr>
          <p:nvPr/>
        </p:nvCxnSpPr>
        <p:spPr bwMode="auto">
          <a:xfrm rot="10800000" flipH="1">
            <a:off x="3695700" y="2725738"/>
            <a:ext cx="1117600" cy="1331912"/>
          </a:xfrm>
          <a:prstGeom prst="curvedConnector4">
            <a:avLst>
              <a:gd name="adj1" fmla="val -19319"/>
              <a:gd name="adj2" fmla="val 73065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418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92E0-A4F7-4444-8C6F-4DADD99AAA72}" type="slidenum">
              <a:rPr lang="fr-FR"/>
              <a:pPr/>
              <a:t>11</a:t>
            </a:fld>
            <a:endParaRPr lang="fr-FR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/>
              <a:t>Quelques éléments obligatoires</a:t>
            </a:r>
            <a:endParaRPr lang="fr-FR"/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498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&lt;html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xmlns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="http://www.w3.org/1999/xhtml" 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lang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-ca" </a:t>
            </a:r>
            <a:b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</a:b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	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xml:lang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-ca"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 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	&lt;</a:t>
            </a:r>
            <a:r>
              <a:rPr lang="fr-CA" sz="1600" b="1" dirty="0" err="1">
                <a:solidFill>
                  <a:schemeClr val="bg2"/>
                </a:solidFill>
                <a:latin typeface="Courier New" pitchFamily="49" charset="0"/>
              </a:rPr>
              <a:t>hr</a:t>
            </a:r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 /&gt;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&gt;Responsable:&lt;/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&gt;Montant:&lt;/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13&amp;nbsp;000$&lt;/p&gt;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&gt;Objectifs:&lt;/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&lt;a href="http://www.aiaf.org/portail.htm"&gt;PIAF&lt;/a&gt;,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un projet de l'&lt;a href="http://www.aiaf.org/"&gt;AIAF&lt;/a&gt;.&lt;/p&gt;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&lt;/body&gt;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&lt;/html&gt;</a:t>
            </a:r>
          </a:p>
        </p:txBody>
      </p:sp>
      <p:sp>
        <p:nvSpPr>
          <p:cNvPr id="236548" name="Oval 4"/>
          <p:cNvSpPr>
            <a:spLocks noChangeArrowheads="1"/>
          </p:cNvSpPr>
          <p:nvPr/>
        </p:nvSpPr>
        <p:spPr bwMode="auto">
          <a:xfrm>
            <a:off x="5422900" y="2133600"/>
            <a:ext cx="1612900" cy="676275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1649413" y="3429000"/>
            <a:ext cx="7061200" cy="1398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1800" dirty="0"/>
              <a:t>Les attributs (facultatifs) </a:t>
            </a:r>
            <a:r>
              <a:rPr lang="fr-CA" sz="1800" b="1" dirty="0" err="1">
                <a:latin typeface="Courier New" pitchFamily="49" charset="0"/>
              </a:rPr>
              <a:t>lang</a:t>
            </a:r>
            <a:r>
              <a:rPr lang="fr-CA" sz="1800" dirty="0"/>
              <a:t> et </a:t>
            </a:r>
            <a:r>
              <a:rPr lang="fr-CA" sz="1800" b="1" dirty="0" err="1">
                <a:latin typeface="Courier New" pitchFamily="49" charset="0"/>
              </a:rPr>
              <a:t>xml:lang</a:t>
            </a:r>
            <a:r>
              <a:rPr lang="fr-CA" sz="1800" dirty="0"/>
              <a:t>, de leur côté, indiquent</a:t>
            </a:r>
            <a:br>
              <a:rPr lang="fr-CA" sz="1800" dirty="0"/>
            </a:br>
            <a:r>
              <a:rPr lang="fr-CA" sz="1800" dirty="0"/>
              <a:t>tous deux la langue </a:t>
            </a:r>
            <a:r>
              <a:rPr lang="fr-CA" sz="1800" i="1" dirty="0"/>
              <a:t>naturelle</a:t>
            </a:r>
            <a:r>
              <a:rPr lang="fr-CA" sz="1800" dirty="0"/>
              <a:t> dans laquelle le contenu du document</a:t>
            </a:r>
          </a:p>
          <a:p>
            <a:pPr algn="ctr"/>
            <a:r>
              <a:rPr lang="fr-CA" sz="1800" dirty="0"/>
              <a:t>est rédigé. La langue est identifiée par son code selon la spécification</a:t>
            </a:r>
          </a:p>
          <a:p>
            <a:pPr algn="ctr"/>
            <a:r>
              <a:rPr lang="fr-CA" sz="1800" dirty="0"/>
              <a:t>RFC5646 de l’IETF &lt;</a:t>
            </a:r>
            <a:r>
              <a:rPr lang="fr-CA" sz="1800" dirty="0">
                <a:hlinkClick r:id="rId3"/>
              </a:rPr>
              <a:t>https://www.ietf.org/rfc/rfc5646.txt</a:t>
            </a:r>
            <a:r>
              <a:rPr lang="fr-CA" sz="1800" dirty="0"/>
              <a:t>&gt;. La valeur</a:t>
            </a:r>
          </a:p>
          <a:p>
            <a:pPr algn="ctr"/>
            <a:r>
              <a:rPr lang="fr-CA" sz="1800" dirty="0"/>
              <a:t>dans l’exemple indique le français du Canada.</a:t>
            </a:r>
          </a:p>
        </p:txBody>
      </p:sp>
      <p:cxnSp>
        <p:nvCxnSpPr>
          <p:cNvPr id="236550" name="AutoShape 6"/>
          <p:cNvCxnSpPr>
            <a:cxnSpLocks noChangeShapeType="1"/>
            <a:stCxn id="236549" idx="0"/>
            <a:endCxn id="236548" idx="5"/>
          </p:cNvCxnSpPr>
          <p:nvPr/>
        </p:nvCxnSpPr>
        <p:spPr bwMode="auto">
          <a:xfrm rot="16200000">
            <a:off x="5644357" y="2261394"/>
            <a:ext cx="690562" cy="1619250"/>
          </a:xfrm>
          <a:prstGeom prst="curvedConnector3">
            <a:avLst>
              <a:gd name="adj1" fmla="val 42991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36551" name="Oval 7"/>
          <p:cNvSpPr>
            <a:spLocks noChangeArrowheads="1"/>
          </p:cNvSpPr>
          <p:nvPr/>
        </p:nvSpPr>
        <p:spPr bwMode="auto">
          <a:xfrm>
            <a:off x="1042988" y="2463800"/>
            <a:ext cx="2159000" cy="5334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cxnSp>
        <p:nvCxnSpPr>
          <p:cNvPr id="236552" name="AutoShape 8"/>
          <p:cNvCxnSpPr>
            <a:cxnSpLocks noChangeShapeType="1"/>
            <a:stCxn id="236549" idx="0"/>
            <a:endCxn id="236551" idx="5"/>
          </p:cNvCxnSpPr>
          <p:nvPr/>
        </p:nvCxnSpPr>
        <p:spPr bwMode="auto">
          <a:xfrm rot="5400000" flipH="1">
            <a:off x="3791744" y="2028031"/>
            <a:ext cx="482600" cy="2293938"/>
          </a:xfrm>
          <a:prstGeom prst="curvedConnector3">
            <a:avLst>
              <a:gd name="adj1" fmla="val 42106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2723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43D3-98FC-4DAC-B836-80622AEFB0D0}" type="slidenum">
              <a:rPr lang="fr-FR"/>
              <a:pPr/>
              <a:t>12</a:t>
            </a:fld>
            <a:endParaRPr lang="fr-FR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/>
              <a:t>Quelques éléments obligatoires</a:t>
            </a:r>
            <a:endParaRPr lang="fr-FR"/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498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&lt;html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xmlns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="http://www.w3.org/1999/xhtml"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 </a:t>
            </a:r>
            <a:b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</a:b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xml:lang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-ca"&gt;</a:t>
            </a: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&lt;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&gt;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 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&lt;/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	&lt;</a:t>
            </a:r>
            <a:r>
              <a:rPr lang="fr-CA" sz="1600" b="1" dirty="0" err="1">
                <a:solidFill>
                  <a:schemeClr val="bg2"/>
                </a:solidFill>
                <a:latin typeface="Courier New" pitchFamily="49" charset="0"/>
              </a:rPr>
              <a:t>hr</a:t>
            </a:r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 /&gt;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&gt;Responsable:&lt;/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&gt;Montant:&lt;/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13&amp;nbsp;000$&lt;/p&gt;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&gt;Objectifs:&lt;/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&lt;a href="http://www.aiaf.org/portail.htm"&gt;PIAF&lt;/a&gt;,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un projet de l'&lt;a href="http://www.aiaf.org/"&gt;AIAF&lt;/a&gt;.&lt;/p&gt; </a:t>
            </a:r>
          </a:p>
          <a:p>
            <a:pPr eaLnBrk="0" hangingPunct="0"/>
            <a:r>
              <a:rPr lang="fr-CA" sz="1600" b="1" dirty="0">
                <a:solidFill>
                  <a:srgbClr val="FF5050"/>
                </a:solidFill>
                <a:latin typeface="Courier New" pitchFamily="49" charset="0"/>
              </a:rPr>
              <a:t>&lt;/body&gt;</a:t>
            </a:r>
            <a:endParaRPr lang="fr-FR" sz="1600" b="1" dirty="0">
              <a:solidFill>
                <a:srgbClr val="FF5050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&lt;/html&gt;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787900" y="2613025"/>
            <a:ext cx="3957638" cy="1123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r-CA" sz="1800"/>
              <a:t>L’élément &lt;html&gt; doit avoir exactement deux sous éléments</a:t>
            </a:r>
            <a:br>
              <a:rPr lang="fr-CA" sz="1800"/>
            </a:br>
            <a:r>
              <a:rPr lang="fr-CA" sz="1800"/>
              <a:t>(dans cet ordre):</a:t>
            </a:r>
          </a:p>
          <a:p>
            <a:pPr algn="ctr"/>
            <a:r>
              <a:rPr lang="fr-CA" sz="1800"/>
              <a:t>(1): un sous-élément &lt;head&gt;…</a:t>
            </a:r>
          </a:p>
        </p:txBody>
      </p:sp>
      <p:cxnSp>
        <p:nvCxnSpPr>
          <p:cNvPr id="220168" name="AutoShape 8"/>
          <p:cNvCxnSpPr>
            <a:cxnSpLocks noChangeShapeType="1"/>
            <a:stCxn id="220165" idx="1"/>
            <a:endCxn id="220169" idx="7"/>
          </p:cNvCxnSpPr>
          <p:nvPr/>
        </p:nvCxnSpPr>
        <p:spPr bwMode="auto">
          <a:xfrm rot="10800000">
            <a:off x="979488" y="2857500"/>
            <a:ext cx="3795712" cy="317500"/>
          </a:xfrm>
          <a:prstGeom prst="curvedConnector4">
            <a:avLst>
              <a:gd name="adj1" fmla="val 48014"/>
              <a:gd name="adj2" fmla="val 181000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20169" name="Oval 9"/>
          <p:cNvSpPr>
            <a:spLocks noChangeArrowheads="1"/>
          </p:cNvSpPr>
          <p:nvPr/>
        </p:nvSpPr>
        <p:spPr bwMode="auto">
          <a:xfrm>
            <a:off x="179388" y="2828925"/>
            <a:ext cx="936625" cy="287338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20170" name="Oval 10"/>
          <p:cNvSpPr>
            <a:spLocks noChangeArrowheads="1"/>
          </p:cNvSpPr>
          <p:nvPr/>
        </p:nvSpPr>
        <p:spPr bwMode="auto">
          <a:xfrm>
            <a:off x="179388" y="3332163"/>
            <a:ext cx="1008062" cy="288925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cxnSp>
        <p:nvCxnSpPr>
          <p:cNvPr id="220171" name="AutoShape 11"/>
          <p:cNvCxnSpPr>
            <a:cxnSpLocks noChangeShapeType="1"/>
            <a:stCxn id="220165" idx="1"/>
            <a:endCxn id="220170" idx="6"/>
          </p:cNvCxnSpPr>
          <p:nvPr/>
        </p:nvCxnSpPr>
        <p:spPr bwMode="auto">
          <a:xfrm rot="10800000" flipV="1">
            <a:off x="1201738" y="3175000"/>
            <a:ext cx="3573462" cy="301625"/>
          </a:xfrm>
          <a:prstGeom prst="curvedConnector3">
            <a:avLst>
              <a:gd name="adj1" fmla="val 50023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20172" name="Text Box 12"/>
          <p:cNvSpPr txBox="1">
            <a:spLocks noChangeArrowheads="1"/>
          </p:cNvSpPr>
          <p:nvPr/>
        </p:nvSpPr>
        <p:spPr bwMode="auto">
          <a:xfrm>
            <a:off x="4787900" y="3741738"/>
            <a:ext cx="3957638" cy="574675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fr-CA" sz="1800"/>
              <a:t>… et</a:t>
            </a:r>
          </a:p>
          <a:p>
            <a:pPr algn="ctr"/>
            <a:r>
              <a:rPr lang="fr-CA" sz="1800"/>
              <a:t>(2): un sous-élément &lt;body&gt;</a:t>
            </a:r>
          </a:p>
        </p:txBody>
      </p:sp>
      <p:cxnSp>
        <p:nvCxnSpPr>
          <p:cNvPr id="220173" name="AutoShape 13"/>
          <p:cNvCxnSpPr>
            <a:cxnSpLocks noChangeShapeType="1"/>
            <a:stCxn id="220172" idx="1"/>
            <a:endCxn id="220174" idx="5"/>
          </p:cNvCxnSpPr>
          <p:nvPr/>
        </p:nvCxnSpPr>
        <p:spPr bwMode="auto">
          <a:xfrm rot="10800000">
            <a:off x="979488" y="3848100"/>
            <a:ext cx="3795712" cy="180975"/>
          </a:xfrm>
          <a:prstGeom prst="curvedConnector2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20174" name="Oval 14"/>
          <p:cNvSpPr>
            <a:spLocks noChangeArrowheads="1"/>
          </p:cNvSpPr>
          <p:nvPr/>
        </p:nvSpPr>
        <p:spPr bwMode="auto">
          <a:xfrm>
            <a:off x="179388" y="3589338"/>
            <a:ext cx="936625" cy="287337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20175" name="Oval 15"/>
          <p:cNvSpPr>
            <a:spLocks noChangeArrowheads="1"/>
          </p:cNvSpPr>
          <p:nvPr/>
        </p:nvSpPr>
        <p:spPr bwMode="auto">
          <a:xfrm>
            <a:off x="179388" y="6019800"/>
            <a:ext cx="1008062" cy="288925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cxnSp>
        <p:nvCxnSpPr>
          <p:cNvPr id="220176" name="AutoShape 16"/>
          <p:cNvCxnSpPr>
            <a:cxnSpLocks noChangeShapeType="1"/>
            <a:stCxn id="220172" idx="1"/>
            <a:endCxn id="220175" idx="6"/>
          </p:cNvCxnSpPr>
          <p:nvPr/>
        </p:nvCxnSpPr>
        <p:spPr bwMode="auto">
          <a:xfrm rot="10800000" flipV="1">
            <a:off x="1201738" y="4029075"/>
            <a:ext cx="3573462" cy="2135188"/>
          </a:xfrm>
          <a:prstGeom prst="curvedConnector3">
            <a:avLst>
              <a:gd name="adj1" fmla="val 50023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032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2" grpId="0" animBg="1"/>
      <p:bldP spid="220174" grpId="0" animBg="1"/>
      <p:bldP spid="2201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C774-B0DB-404F-87E2-10E7E2214C72}" type="slidenum">
              <a:rPr lang="fr-FR"/>
              <a:pPr/>
              <a:t>13</a:t>
            </a:fld>
            <a:endParaRPr lang="fr-FR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En résumé:</a:t>
            </a:r>
            <a:endParaRPr lang="fr-CA" sz="280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3600"/>
              <a:t>L’élément qui chapeaute le document au complet </a:t>
            </a:r>
            <a:r>
              <a:rPr lang="fr-CA" sz="3600" u="sng"/>
              <a:t>doit </a:t>
            </a:r>
            <a:r>
              <a:rPr lang="fr-CA" sz="3600"/>
              <a:t>être un élément &lt;html&gt;</a:t>
            </a:r>
          </a:p>
          <a:p>
            <a:pPr>
              <a:lnSpc>
                <a:spcPct val="90000"/>
              </a:lnSpc>
            </a:pPr>
            <a:r>
              <a:rPr lang="fr-CA" sz="3600"/>
              <a:t>Cet élément &lt;html&gt; </a:t>
            </a:r>
            <a:r>
              <a:rPr lang="fr-CA" sz="3600" u="sng"/>
              <a:t>doit </a:t>
            </a:r>
            <a:r>
              <a:rPr lang="fr-CA" sz="3600"/>
              <a:t>comprendre exactement deux sous-éléments (dans cet ordre):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fr-CA" sz="2800"/>
              <a:t>&lt;head&gt; … &lt;/head&gt; (l’entête)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fr-CA" sz="2800"/>
              <a:t>&lt;body&gt; … &lt;/body&gt; (le corps)</a:t>
            </a:r>
          </a:p>
        </p:txBody>
      </p:sp>
    </p:spTree>
    <p:extLst>
      <p:ext uri="{BB962C8B-B14F-4D97-AF65-F5344CB8AC3E}">
        <p14:creationId xmlns:p14="http://schemas.microsoft.com/office/powerpoint/2010/main" val="1894349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A1AD-B942-4C33-AE60-9F2668956445}" type="slidenum">
              <a:rPr lang="fr-FR"/>
              <a:pPr/>
              <a:t>14</a:t>
            </a:fld>
            <a:endParaRPr lang="fr-FR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Hiérarchiquement, ça donne…</a:t>
            </a:r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2268538" y="2565400"/>
            <a:ext cx="4533900" cy="2479675"/>
            <a:chOff x="272" y="994"/>
            <a:chExt cx="1873" cy="1153"/>
          </a:xfrm>
        </p:grpSpPr>
        <p:cxnSp>
          <p:nvCxnSpPr>
            <p:cNvPr id="1028" name="_s102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641" y="1785"/>
              <a:ext cx="144" cy="1"/>
            </a:xfrm>
            <a:prstGeom prst="bentConnector3">
              <a:avLst>
                <a:gd name="adj1" fmla="val 3692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>
              <a:off x="633" y="1785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1389" y="1102"/>
              <a:ext cx="144" cy="503"/>
            </a:xfrm>
            <a:prstGeom prst="bentConnector3">
              <a:avLst>
                <a:gd name="adj1" fmla="val 3692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16200000">
              <a:off x="885" y="1101"/>
              <a:ext cx="144" cy="505"/>
            </a:xfrm>
            <a:prstGeom prst="bentConnector3">
              <a:avLst>
                <a:gd name="adj1" fmla="val 3692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776" y="994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3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html</a:t>
              </a:r>
              <a:endParaRPr kumimoji="0" lang="fr-FR" sz="3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_s1033"/>
            <p:cNvSpPr>
              <a:spLocks noChangeArrowheads="1"/>
            </p:cNvSpPr>
            <p:nvPr/>
          </p:nvSpPr>
          <p:spPr bwMode="auto">
            <a:xfrm>
              <a:off x="272" y="1426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3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head</a:t>
              </a:r>
              <a:endParaRPr kumimoji="0" lang="fr-FR" sz="3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_s1034"/>
            <p:cNvSpPr>
              <a:spLocks noChangeArrowheads="1"/>
            </p:cNvSpPr>
            <p:nvPr/>
          </p:nvSpPr>
          <p:spPr bwMode="auto">
            <a:xfrm>
              <a:off x="1280" y="1426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3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body</a:t>
              </a:r>
              <a:endParaRPr kumimoji="0" lang="fr-FR" sz="3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_s1035"/>
            <p:cNvSpPr>
              <a:spLocks noChangeArrowheads="1"/>
            </p:cNvSpPr>
            <p:nvPr/>
          </p:nvSpPr>
          <p:spPr bwMode="auto">
            <a:xfrm>
              <a:off x="272" y="1858"/>
              <a:ext cx="864" cy="2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0" name="_s1036"/>
            <p:cNvSpPr>
              <a:spLocks noChangeArrowheads="1"/>
            </p:cNvSpPr>
            <p:nvPr/>
          </p:nvSpPr>
          <p:spPr bwMode="auto">
            <a:xfrm>
              <a:off x="1280" y="1858"/>
              <a:ext cx="865" cy="2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CA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8595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6149-57D2-46A8-8CC5-4338E983EB86}" type="slidenum">
              <a:rPr lang="fr-FR"/>
              <a:pPr/>
              <a:t>15</a:t>
            </a:fld>
            <a:endParaRPr lang="fr-FR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/>
              <a:t>Entités utilisables en (X)HTML</a:t>
            </a:r>
            <a:endParaRPr lang="fr-FR"/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498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&lt;html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xmlns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="http://www.w3.org/1999/xhtml"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 </a:t>
            </a:r>
            <a:b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</a:b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xml:lang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 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	&lt;</a:t>
            </a:r>
            <a:r>
              <a:rPr lang="fr-CA" sz="1600" b="1" dirty="0" err="1">
                <a:solidFill>
                  <a:schemeClr val="bg2"/>
                </a:solidFill>
                <a:latin typeface="Courier New" pitchFamily="49" charset="0"/>
              </a:rPr>
              <a:t>hr</a:t>
            </a:r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 /&gt;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&gt;Responsable:&lt;/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&gt;Montant:&lt;/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13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&amp;nbsp;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000$&lt;/p&gt;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&gt;Objectifs:&lt;/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&lt;a href="http://www.aiaf.org/portail.htm"&gt;PIAF&lt;/a&gt;,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un projet de l'&lt;a href="http://www.aiaf.org/"&gt;AIAF&lt;/a&gt;.&lt;/p&gt;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&lt;/body&gt;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&lt;/html&gt;</a:t>
            </a:r>
          </a:p>
        </p:txBody>
      </p:sp>
      <p:sp>
        <p:nvSpPr>
          <p:cNvPr id="299012" name="Oval 4"/>
          <p:cNvSpPr>
            <a:spLocks noChangeArrowheads="1"/>
          </p:cNvSpPr>
          <p:nvPr/>
        </p:nvSpPr>
        <p:spPr bwMode="auto">
          <a:xfrm>
            <a:off x="4427538" y="4581525"/>
            <a:ext cx="1612900" cy="676275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2700338" y="1377950"/>
            <a:ext cx="6232540" cy="2769989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fr-CA" sz="1800" dirty="0"/>
              <a:t>L'entité </a:t>
            </a:r>
            <a:r>
              <a:rPr lang="fr-CA" sz="1800" b="1" dirty="0">
                <a:latin typeface="Courier New" pitchFamily="49" charset="0"/>
              </a:rPr>
              <a:t>&amp;</a:t>
            </a:r>
            <a:r>
              <a:rPr lang="fr-CA" sz="1800" b="1" dirty="0" err="1">
                <a:latin typeface="Courier New" pitchFamily="49" charset="0"/>
              </a:rPr>
              <a:t>nbsp</a:t>
            </a:r>
            <a:r>
              <a:rPr lang="fr-CA" sz="1800" dirty="0"/>
              <a:t>; (</a:t>
            </a:r>
            <a:r>
              <a:rPr lang="fr-CA" sz="1800" i="1" dirty="0"/>
              <a:t>non-</a:t>
            </a:r>
            <a:r>
              <a:rPr lang="fr-CA" sz="1800" i="1" dirty="0" err="1"/>
              <a:t>breaking</a:t>
            </a:r>
            <a:r>
              <a:rPr lang="fr-CA" sz="1800" i="1" dirty="0"/>
              <a:t> </a:t>
            </a:r>
            <a:r>
              <a:rPr lang="fr-CA" sz="1800" i="1" dirty="0" err="1"/>
              <a:t>space</a:t>
            </a:r>
            <a:r>
              <a:rPr lang="fr-CA" sz="1800" dirty="0"/>
              <a:t>, ou espace insécable)</a:t>
            </a:r>
          </a:p>
          <a:p>
            <a:r>
              <a:rPr lang="fr-CA" sz="1800" dirty="0"/>
              <a:t>est propre à (X)HTML (et à certaines autres DTD)</a:t>
            </a:r>
          </a:p>
          <a:p>
            <a:endParaRPr lang="fr-CA" sz="1800" dirty="0"/>
          </a:p>
          <a:p>
            <a:r>
              <a:rPr lang="fr-CA" sz="1800" dirty="0"/>
              <a:t>Autres entités utiles:</a:t>
            </a:r>
          </a:p>
          <a:p>
            <a:r>
              <a:rPr lang="fr-CA" sz="1800" b="1" dirty="0">
                <a:latin typeface="Courier New" pitchFamily="49" charset="0"/>
              </a:rPr>
              <a:t>	&amp;copy;</a:t>
            </a:r>
            <a:r>
              <a:rPr lang="fr-CA" sz="1800" dirty="0"/>
              <a:t>	    (signe </a:t>
            </a:r>
            <a:r>
              <a:rPr lang="fr-CA" sz="1800" dirty="0">
                <a:cs typeface="Arial" charset="0"/>
              </a:rPr>
              <a:t>© </a:t>
            </a:r>
            <a:r>
              <a:rPr lang="fr-CA" sz="1800" dirty="0"/>
              <a:t>de copyright)</a:t>
            </a:r>
          </a:p>
          <a:p>
            <a:r>
              <a:rPr lang="fr-CA" sz="1800" b="1" dirty="0">
                <a:latin typeface="Courier New" pitchFamily="49" charset="0"/>
              </a:rPr>
              <a:t>	&amp;#x2011;</a:t>
            </a:r>
            <a:r>
              <a:rPr lang="fr-CA" sz="1800" dirty="0"/>
              <a:t> (trait d'union insécable)</a:t>
            </a:r>
          </a:p>
          <a:p>
            <a:r>
              <a:rPr lang="fr-CA" sz="1800" b="1" dirty="0">
                <a:latin typeface="Courier New" pitchFamily="49" charset="0"/>
              </a:rPr>
              <a:t>	&amp;</a:t>
            </a:r>
            <a:r>
              <a:rPr lang="fr-CA" sz="1800" b="1" dirty="0" err="1">
                <a:latin typeface="Courier New" pitchFamily="49" charset="0"/>
              </a:rPr>
              <a:t>lt</a:t>
            </a:r>
            <a:r>
              <a:rPr lang="fr-CA" sz="1800" b="1" dirty="0">
                <a:latin typeface="Courier New" pitchFamily="49" charset="0"/>
              </a:rPr>
              <a:t>;</a:t>
            </a:r>
            <a:r>
              <a:rPr lang="fr-CA" sz="1800" dirty="0"/>
              <a:t>	    ("&lt;")</a:t>
            </a:r>
          </a:p>
          <a:p>
            <a:r>
              <a:rPr lang="fr-CA" sz="1800" b="1" dirty="0">
                <a:latin typeface="Courier New" pitchFamily="49" charset="0"/>
              </a:rPr>
              <a:t>	&amp;</a:t>
            </a:r>
            <a:r>
              <a:rPr lang="fr-CA" sz="1800" b="1" dirty="0" err="1">
                <a:latin typeface="Courier New" pitchFamily="49" charset="0"/>
              </a:rPr>
              <a:t>amp</a:t>
            </a:r>
            <a:r>
              <a:rPr lang="fr-CA" sz="1800" b="1" dirty="0">
                <a:latin typeface="Courier New" pitchFamily="49" charset="0"/>
              </a:rPr>
              <a:t>;</a:t>
            </a:r>
            <a:r>
              <a:rPr lang="fr-CA" sz="1800" dirty="0"/>
              <a:t>	    ("&amp;")</a:t>
            </a:r>
          </a:p>
          <a:p>
            <a:r>
              <a:rPr lang="fr-CA" sz="1800" dirty="0"/>
              <a:t>Liste complète au:</a:t>
            </a:r>
          </a:p>
          <a:p>
            <a:r>
              <a:rPr lang="fr-CA" sz="1800" dirty="0"/>
              <a:t>	&lt;</a:t>
            </a:r>
            <a:r>
              <a:rPr lang="fr-CA" sz="1800" dirty="0">
                <a:hlinkClick r:id="rId3"/>
              </a:rPr>
              <a:t>https://www.w3.org/TR/html401/sgml/entities.html</a:t>
            </a:r>
            <a:r>
              <a:rPr lang="fr-CA" sz="1800" dirty="0"/>
              <a:t>&gt;</a:t>
            </a:r>
          </a:p>
        </p:txBody>
      </p:sp>
      <p:cxnSp>
        <p:nvCxnSpPr>
          <p:cNvPr id="299014" name="AutoShape 6"/>
          <p:cNvCxnSpPr>
            <a:cxnSpLocks noChangeShapeType="1"/>
            <a:stCxn id="299013" idx="1"/>
            <a:endCxn id="299012" idx="3"/>
          </p:cNvCxnSpPr>
          <p:nvPr/>
        </p:nvCxnSpPr>
        <p:spPr bwMode="auto">
          <a:xfrm rot="10800000" flipH="1" flipV="1">
            <a:off x="2700338" y="2762944"/>
            <a:ext cx="1963404" cy="2395817"/>
          </a:xfrm>
          <a:prstGeom prst="curvedConnector4">
            <a:avLst>
              <a:gd name="adj1" fmla="val -11643"/>
              <a:gd name="adj2" fmla="val 113675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053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 animBg="1"/>
      <p:bldP spid="2990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B5D6-2863-43AE-9E2B-BDF75017AA09}" type="slidenum">
              <a:rPr lang="fr-FR"/>
              <a:pPr/>
              <a:t>16</a:t>
            </a:fld>
            <a:endParaRPr lang="fr-FR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Structure de l'entête &lt;head&gt;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/>
              <a:t>L’entête contient (entre autres):</a:t>
            </a:r>
          </a:p>
          <a:p>
            <a:pPr lvl="1">
              <a:lnSpc>
                <a:spcPct val="90000"/>
              </a:lnSpc>
            </a:pPr>
            <a:r>
              <a:rPr lang="fr-CA"/>
              <a:t>Un él. &lt;title&gt; (titre), obligatoire</a:t>
            </a:r>
          </a:p>
          <a:p>
            <a:pPr lvl="2">
              <a:lnSpc>
                <a:spcPct val="90000"/>
              </a:lnSpc>
            </a:pPr>
            <a:r>
              <a:rPr lang="fr-CA"/>
              <a:t>Apparaît comme titre de la fenêtre du navigateur</a:t>
            </a:r>
          </a:p>
          <a:p>
            <a:pPr lvl="1">
              <a:lnSpc>
                <a:spcPct val="90000"/>
              </a:lnSpc>
            </a:pPr>
            <a:r>
              <a:rPr lang="fr-CA"/>
              <a:t>Un ou des él. &lt;meta&gt; (métadonnée), facult.</a:t>
            </a:r>
          </a:p>
          <a:p>
            <a:pPr lvl="2">
              <a:lnSpc>
                <a:spcPct val="90000"/>
              </a:lnSpc>
            </a:pPr>
            <a:r>
              <a:rPr lang="fr-CA"/>
              <a:t>Les informations inscrites dans ces él. sont ignorées par les navigateurs, mais utilisées par </a:t>
            </a:r>
            <a:r>
              <a:rPr lang="fr-CA" u="sng"/>
              <a:t>certains</a:t>
            </a:r>
            <a:r>
              <a:rPr lang="fr-CA"/>
              <a:t> outils de recherche Web</a:t>
            </a:r>
          </a:p>
          <a:p>
            <a:pPr lvl="1">
              <a:lnSpc>
                <a:spcPct val="90000"/>
              </a:lnSpc>
            </a:pPr>
            <a:r>
              <a:rPr lang="fr-CA"/>
              <a:t>Un ou des él. &lt;link&gt; (lien), au besoin</a:t>
            </a:r>
          </a:p>
          <a:p>
            <a:pPr lvl="2">
              <a:lnSpc>
                <a:spcPct val="90000"/>
              </a:lnSpc>
            </a:pPr>
            <a:r>
              <a:rPr lang="fr-CA"/>
              <a:t>Référence à un fichier externe, notamment une feuille de styles externe</a:t>
            </a:r>
          </a:p>
        </p:txBody>
      </p:sp>
    </p:spTree>
    <p:extLst>
      <p:ext uri="{BB962C8B-B14F-4D97-AF65-F5344CB8AC3E}">
        <p14:creationId xmlns:p14="http://schemas.microsoft.com/office/powerpoint/2010/main" val="3605268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2D1D-4D81-4B19-B113-AD3159580AFB}" type="slidenum">
              <a:rPr lang="fr-FR"/>
              <a:pPr/>
              <a:t>17</a:t>
            </a:fld>
            <a:endParaRPr lang="fr-FR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5400"/>
              <a:t>Exemple d’entête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353425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&lt;head&gt;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&lt;title&gt;Information documentaire&lt;/title&gt;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&lt;meta name="author" content="Luc Roy"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&lt;meta name="description"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content="Site du cours SCI6052"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&lt;link rel="stylesheet" type="text/css" 	href="styles.css" 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1346222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96BA6-E8B6-42BF-A527-1AEE091C4155}" type="slidenum">
              <a:rPr lang="fr-FR"/>
              <a:pPr/>
              <a:t>18</a:t>
            </a:fld>
            <a:endParaRPr lang="fr-FR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5400"/>
              <a:t>Exemple d’entête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353425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&lt;head&gt;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en-US" sz="2400" b="1">
                <a:solidFill>
                  <a:srgbClr val="FF5050"/>
                </a:solidFill>
                <a:latin typeface="Courier New" pitchFamily="49" charset="0"/>
              </a:rPr>
              <a:t>&lt;title&gt;Information documentaire&lt;/title&gt;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&lt;meta name="author" content="Luc Roy"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&lt;meta name="description"</a:t>
            </a:r>
            <a:br>
              <a:rPr lang="en-US" sz="2400" b="1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content="Site du cours SCI6052"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&lt;link rel="stylesheet" type="text/css" 	href="styles.css" 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&lt;/head&gt;</a:t>
            </a:r>
          </a:p>
        </p:txBody>
      </p:sp>
      <p:sp>
        <p:nvSpPr>
          <p:cNvPr id="223236" name="Oval 4"/>
          <p:cNvSpPr>
            <a:spLocks noChangeArrowheads="1"/>
          </p:cNvSpPr>
          <p:nvPr/>
        </p:nvSpPr>
        <p:spPr bwMode="auto">
          <a:xfrm>
            <a:off x="682625" y="1989138"/>
            <a:ext cx="7848600" cy="719137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4643438" y="4508500"/>
            <a:ext cx="4038600" cy="112395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fr-CA" sz="1800"/>
              <a:t>Élément &lt;title&gt; (obligatoire)</a:t>
            </a:r>
          </a:p>
          <a:p>
            <a:endParaRPr lang="fr-CA" sz="1800"/>
          </a:p>
          <a:p>
            <a:r>
              <a:rPr lang="fr-CA" sz="1800"/>
              <a:t>Se retrouve, en navigateur, comme titre</a:t>
            </a:r>
          </a:p>
          <a:p>
            <a:r>
              <a:rPr lang="fr-CA" sz="1800" u="sng"/>
              <a:t>de la fenêtre</a:t>
            </a:r>
            <a:r>
              <a:rPr lang="fr-CA" sz="1800"/>
              <a:t> (et non </a:t>
            </a:r>
            <a:r>
              <a:rPr lang="fr-CA" sz="1800" i="1"/>
              <a:t>dans</a:t>
            </a:r>
            <a:r>
              <a:rPr lang="fr-CA" sz="1800"/>
              <a:t> la fenêtre)</a:t>
            </a:r>
          </a:p>
        </p:txBody>
      </p:sp>
      <p:cxnSp>
        <p:nvCxnSpPr>
          <p:cNvPr id="223238" name="AutoShape 6"/>
          <p:cNvCxnSpPr>
            <a:cxnSpLocks noChangeShapeType="1"/>
            <a:stCxn id="223237" idx="3"/>
            <a:endCxn id="223236" idx="6"/>
          </p:cNvCxnSpPr>
          <p:nvPr/>
        </p:nvCxnSpPr>
        <p:spPr bwMode="auto">
          <a:xfrm flipH="1" flipV="1">
            <a:off x="8543925" y="2349500"/>
            <a:ext cx="150813" cy="2720975"/>
          </a:xfrm>
          <a:prstGeom prst="curvedConnector3">
            <a:avLst>
              <a:gd name="adj1" fmla="val -143157"/>
            </a:avLst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5859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BDAC-B9B8-429D-83FE-50C8A1512941}" type="slidenum">
              <a:rPr lang="fr-FR"/>
              <a:pPr/>
              <a:t>19</a:t>
            </a:fld>
            <a:endParaRPr lang="fr-FR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5400"/>
              <a:t>Exemple d’entête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353425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&lt;head&gt;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&lt;title&gt;Information documentaire&lt;/title&gt;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en-US" sz="2400" b="1">
                <a:latin typeface="Courier New" pitchFamily="49" charset="0"/>
              </a:rPr>
              <a:t>&lt;meta </a:t>
            </a:r>
            <a:r>
              <a:rPr lang="en-US" sz="2400" b="1">
                <a:solidFill>
                  <a:srgbClr val="FF5050"/>
                </a:solidFill>
                <a:latin typeface="Courier New" pitchFamily="49" charset="0"/>
              </a:rPr>
              <a:t>name="author"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FF5050"/>
                </a:solidFill>
                <a:latin typeface="Courier New" pitchFamily="49" charset="0"/>
              </a:rPr>
              <a:t>content="Luc Roy"</a:t>
            </a:r>
            <a:r>
              <a:rPr lang="en-US" sz="2400" b="1">
                <a:latin typeface="Courier New" pitchFamily="49" charset="0"/>
              </a:rPr>
              <a:t>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&lt;meta </a:t>
            </a:r>
            <a:r>
              <a:rPr lang="en-US" sz="2400" b="1">
                <a:solidFill>
                  <a:srgbClr val="FF5050"/>
                </a:solidFill>
                <a:latin typeface="Courier New" pitchFamily="49" charset="0"/>
              </a:rPr>
              <a:t>name="description"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</a:t>
            </a:r>
            <a:r>
              <a:rPr lang="en-US" sz="2400" b="1">
                <a:solidFill>
                  <a:srgbClr val="FF5050"/>
                </a:solidFill>
                <a:latin typeface="Courier New" pitchFamily="49" charset="0"/>
              </a:rPr>
              <a:t>content="Site du cours SCI6052"</a:t>
            </a:r>
            <a:r>
              <a:rPr lang="en-US" sz="2400" b="1">
                <a:latin typeface="Courier New" pitchFamily="49" charset="0"/>
              </a:rPr>
              <a:t>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&lt;link rel="stylesheet" type="text/css" 	href="styles.css" 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&lt;/head&gt;</a:t>
            </a:r>
          </a:p>
        </p:txBody>
      </p:sp>
      <p:sp>
        <p:nvSpPr>
          <p:cNvPr id="224260" name="AutoShape 4"/>
          <p:cNvSpPr>
            <a:spLocks noChangeArrowheads="1"/>
          </p:cNvSpPr>
          <p:nvPr/>
        </p:nvSpPr>
        <p:spPr bwMode="auto">
          <a:xfrm>
            <a:off x="682625" y="2493963"/>
            <a:ext cx="7705725" cy="12954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2998788" y="4479925"/>
            <a:ext cx="5095875" cy="1673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1800"/>
              <a:t>Métadonnées spécifiées par le truchement des</a:t>
            </a:r>
          </a:p>
          <a:p>
            <a:pPr algn="ctr"/>
            <a:r>
              <a:rPr lang="fr-CA" sz="1800"/>
              <a:t>attributs </a:t>
            </a:r>
            <a:r>
              <a:rPr lang="fr-CA" sz="1800" b="1">
                <a:latin typeface="Courier New" pitchFamily="49" charset="0"/>
              </a:rPr>
              <a:t>name</a:t>
            </a:r>
            <a:r>
              <a:rPr lang="fr-CA" sz="1800" b="1"/>
              <a:t> </a:t>
            </a:r>
            <a:r>
              <a:rPr lang="fr-CA" sz="1800"/>
              <a:t>et </a:t>
            </a:r>
            <a:r>
              <a:rPr lang="fr-CA" sz="1800" b="1">
                <a:latin typeface="Courier New" pitchFamily="49" charset="0"/>
              </a:rPr>
              <a:t>content</a:t>
            </a:r>
            <a:r>
              <a:rPr lang="fr-CA" sz="1800"/>
              <a:t> d’éléments vides </a:t>
            </a:r>
            <a:r>
              <a:rPr lang="fr-CA" sz="1800" b="1">
                <a:latin typeface="Courier New" pitchFamily="49" charset="0"/>
              </a:rPr>
              <a:t>meta</a:t>
            </a:r>
          </a:p>
          <a:p>
            <a:pPr algn="ctr"/>
            <a:r>
              <a:rPr lang="fr-CA" sz="1800"/>
              <a:t>(facultatifs)</a:t>
            </a:r>
          </a:p>
          <a:p>
            <a:pPr algn="ctr"/>
            <a:endParaRPr lang="fr-CA" sz="1800"/>
          </a:p>
          <a:p>
            <a:pPr algn="ctr"/>
            <a:r>
              <a:rPr lang="fr-CA" sz="1800" b="1">
                <a:latin typeface="Courier New" pitchFamily="49" charset="0"/>
              </a:rPr>
              <a:t>name</a:t>
            </a:r>
            <a:r>
              <a:rPr lang="fr-CA" sz="1800"/>
              <a:t> indique le </a:t>
            </a:r>
            <a:r>
              <a:rPr lang="fr-CA" sz="1800" i="1"/>
              <a:t>nom</a:t>
            </a:r>
            <a:r>
              <a:rPr lang="fr-CA" sz="1800"/>
              <a:t> de la métadonnée,</a:t>
            </a:r>
          </a:p>
          <a:p>
            <a:pPr algn="ctr"/>
            <a:r>
              <a:rPr lang="fr-CA" sz="1800"/>
              <a:t>et </a:t>
            </a:r>
            <a:r>
              <a:rPr lang="fr-CA" sz="1800" b="1">
                <a:latin typeface="Courier New" pitchFamily="49" charset="0"/>
              </a:rPr>
              <a:t>content </a:t>
            </a:r>
            <a:r>
              <a:rPr lang="fr-CA" sz="1800"/>
              <a:t>en indique la </a:t>
            </a:r>
            <a:r>
              <a:rPr lang="fr-CA" sz="1800" i="1"/>
              <a:t>valeur</a:t>
            </a:r>
          </a:p>
        </p:txBody>
      </p:sp>
      <p:cxnSp>
        <p:nvCxnSpPr>
          <p:cNvPr id="224262" name="AutoShape 6"/>
          <p:cNvCxnSpPr>
            <a:cxnSpLocks noChangeShapeType="1"/>
            <a:stCxn id="224261" idx="3"/>
            <a:endCxn id="224260" idx="3"/>
          </p:cNvCxnSpPr>
          <p:nvPr/>
        </p:nvCxnSpPr>
        <p:spPr bwMode="auto">
          <a:xfrm flipV="1">
            <a:off x="8107363" y="3141663"/>
            <a:ext cx="293687" cy="2174875"/>
          </a:xfrm>
          <a:prstGeom prst="curvedConnector3">
            <a:avLst>
              <a:gd name="adj1" fmla="val 173514"/>
            </a:avLst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138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Web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fr-CA" dirty="0"/>
              <a:t>Architecture </a:t>
            </a:r>
            <a:r>
              <a:rPr lang="fr-CA" dirty="0" err="1"/>
              <a:t>clients-serveurs</a:t>
            </a:r>
            <a:endParaRPr lang="fr-CA" dirty="0"/>
          </a:p>
          <a:p>
            <a:r>
              <a:rPr lang="fr-CA" dirty="0"/>
              <a:t>Client web = navigateur (Safari, Firefox, ...)</a:t>
            </a:r>
          </a:p>
          <a:p>
            <a:r>
              <a:rPr lang="fr-CA" dirty="0"/>
              <a:t>Serveur web = logiciel qui tourne sur une machine qui est en général toujours en service et connectée à internet</a:t>
            </a:r>
          </a:p>
          <a:p>
            <a:r>
              <a:rPr lang="fr-CA" dirty="0"/>
              <a:t>Protocoles de communication:</a:t>
            </a:r>
          </a:p>
          <a:p>
            <a:pPr lvl="1"/>
            <a:r>
              <a:rPr lang="fr-CA" dirty="0"/>
              <a:t>La suite TCP/IP</a:t>
            </a:r>
          </a:p>
          <a:p>
            <a:pPr lvl="2"/>
            <a:r>
              <a:rPr lang="fr-CA" dirty="0"/>
              <a:t>Incluant en particulier </a:t>
            </a:r>
            <a:r>
              <a:rPr lang="fr-CA" dirty="0">
                <a:latin typeface="Courier New" pitchFamily="49" charset="0"/>
                <a:cs typeface="Courier New" pitchFamily="49" charset="0"/>
              </a:rPr>
              <a:t>http</a:t>
            </a:r>
            <a:r>
              <a:rPr lang="fr-CA" dirty="0"/>
              <a:t> et </a:t>
            </a:r>
            <a:r>
              <a:rPr lang="fr-CA" dirty="0" err="1">
                <a:latin typeface="Courier New" pitchFamily="49" charset="0"/>
                <a:cs typeface="Courier New" pitchFamily="49" charset="0"/>
              </a:rPr>
              <a:t>https</a:t>
            </a:r>
            <a:endParaRPr lang="fr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B5C2-C557-458E-9F35-C4F9E041E4A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010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AF01-702B-4AC4-BE8F-FAE843E6810E}" type="slidenum">
              <a:rPr lang="fr-FR"/>
              <a:pPr/>
              <a:t>20</a:t>
            </a:fld>
            <a:endParaRPr lang="fr-FR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5400"/>
              <a:t>Exemple d’entête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353425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&lt;head&gt;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&lt;title&gt;Information documentaire&lt;/title&gt;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&lt;meta name="author" content="Luc Roy"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&lt;meta name="description"</a:t>
            </a:r>
            <a:br>
              <a:rPr lang="en-US" sz="2400" b="1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content="Site du cours SCI6052" 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en-US" sz="2400" b="1">
                <a:solidFill>
                  <a:srgbClr val="FF5050"/>
                </a:solidFill>
                <a:latin typeface="Courier New" pitchFamily="49" charset="0"/>
              </a:rPr>
              <a:t>&lt;link rel="stylesheet" type="text/css" 	href="styles.css" /&gt;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Courier New" pitchFamily="49" charset="0"/>
              </a:rPr>
              <a:t>&lt;/head&gt;</a:t>
            </a:r>
          </a:p>
        </p:txBody>
      </p:sp>
      <p:sp>
        <p:nvSpPr>
          <p:cNvPr id="225284" name="Oval 4"/>
          <p:cNvSpPr>
            <a:spLocks noChangeArrowheads="1"/>
          </p:cNvSpPr>
          <p:nvPr/>
        </p:nvSpPr>
        <p:spPr bwMode="auto">
          <a:xfrm>
            <a:off x="395288" y="3386138"/>
            <a:ext cx="7561262" cy="1128712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58750" y="4589463"/>
            <a:ext cx="8623300" cy="1673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1800"/>
              <a:t>Élément (vide) </a:t>
            </a:r>
            <a:r>
              <a:rPr lang="fr-CA" sz="1800" b="1">
                <a:latin typeface="Courier New" pitchFamily="49" charset="0"/>
              </a:rPr>
              <a:t>link</a:t>
            </a:r>
            <a:r>
              <a:rPr lang="fr-CA" sz="1800"/>
              <a:t> qui indique au navigateur un lien vers un autre fichier,</a:t>
            </a:r>
          </a:p>
          <a:p>
            <a:pPr algn="ctr"/>
            <a:r>
              <a:rPr lang="fr-CA" sz="1800"/>
              <a:t>dont la fonction peut varier. L’adresse (URL) du fichier est donnée par l’attribut </a:t>
            </a:r>
            <a:r>
              <a:rPr lang="fr-CA" sz="1800" b="1">
                <a:latin typeface="Courier New" pitchFamily="49" charset="0"/>
              </a:rPr>
              <a:t>href</a:t>
            </a:r>
            <a:r>
              <a:rPr lang="fr-CA" sz="1800"/>
              <a:t>.</a:t>
            </a:r>
          </a:p>
          <a:p>
            <a:pPr algn="ctr"/>
            <a:endParaRPr lang="fr-CA" sz="1800"/>
          </a:p>
          <a:p>
            <a:pPr algn="ctr"/>
            <a:r>
              <a:rPr lang="fr-CA" sz="1800"/>
              <a:t>Si l’attribut </a:t>
            </a:r>
            <a:r>
              <a:rPr lang="fr-CA" sz="1800" b="1">
                <a:latin typeface="Courier New" pitchFamily="49" charset="0"/>
              </a:rPr>
              <a:t>rel</a:t>
            </a:r>
            <a:r>
              <a:rPr lang="fr-CA" sz="1800"/>
              <a:t> indique </a:t>
            </a:r>
            <a:r>
              <a:rPr lang="fr-CA" sz="1800" b="1">
                <a:latin typeface="Courier New" pitchFamily="49" charset="0"/>
              </a:rPr>
              <a:t>stylesheet</a:t>
            </a:r>
            <a:r>
              <a:rPr lang="fr-CA" sz="1800"/>
              <a:t>, il s’agit d’un lien vers une feuille de styles,</a:t>
            </a:r>
          </a:p>
          <a:p>
            <a:pPr algn="ctr"/>
            <a:r>
              <a:rPr lang="fr-CA" sz="1800"/>
              <a:t>du type spécifié par l’attribut </a:t>
            </a:r>
            <a:r>
              <a:rPr lang="fr-CA" sz="1800" b="1">
                <a:latin typeface="Courier New" pitchFamily="49" charset="0"/>
              </a:rPr>
              <a:t>type</a:t>
            </a:r>
            <a:r>
              <a:rPr lang="fr-CA" sz="1800"/>
              <a:t> (ici, CSS). Le navigateur récupère cette feuille de</a:t>
            </a:r>
          </a:p>
          <a:p>
            <a:pPr algn="ctr"/>
            <a:r>
              <a:rPr lang="fr-CA" sz="1800"/>
              <a:t>styles et l’utilise pour mettre en forme le fichier XHTML.</a:t>
            </a:r>
          </a:p>
        </p:txBody>
      </p:sp>
      <p:cxnSp>
        <p:nvCxnSpPr>
          <p:cNvPr id="225286" name="AutoShape 6"/>
          <p:cNvCxnSpPr>
            <a:cxnSpLocks noChangeShapeType="1"/>
            <a:stCxn id="225285" idx="3"/>
            <a:endCxn id="225284" idx="6"/>
          </p:cNvCxnSpPr>
          <p:nvPr/>
        </p:nvCxnSpPr>
        <p:spPr bwMode="auto">
          <a:xfrm flipH="1" flipV="1">
            <a:off x="7969250" y="3951288"/>
            <a:ext cx="825500" cy="1474787"/>
          </a:xfrm>
          <a:prstGeom prst="curvedConnector3">
            <a:avLst>
              <a:gd name="adj1" fmla="val -26153"/>
            </a:avLst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18527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2305-AE9A-44F7-9ED5-BAF8D079709B}" type="slidenum">
              <a:rPr lang="fr-FR"/>
              <a:pPr/>
              <a:t>21</a:t>
            </a:fld>
            <a:endParaRPr lang="fr-FR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Structure du corps</a:t>
            </a:r>
            <a:br>
              <a:rPr lang="fr-CA"/>
            </a:br>
            <a:r>
              <a:rPr lang="fr-CA"/>
              <a:t>(élément &lt;body&gt;)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79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D332-3FDD-458C-954E-70332087E2D6}" type="slidenum">
              <a:rPr lang="fr-FR"/>
              <a:pPr/>
              <a:t>22</a:t>
            </a:fld>
            <a:endParaRPr lang="fr-FR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Éléments de niveau bloc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éléments </a:t>
            </a:r>
            <a:r>
              <a:rPr lang="fr-CA" i="1">
                <a:solidFill>
                  <a:schemeClr val="accent2"/>
                </a:solidFill>
              </a:rPr>
              <a:t>de niveau bloc</a:t>
            </a:r>
            <a:r>
              <a:rPr lang="fr-CA" i="1"/>
              <a:t> </a:t>
            </a:r>
            <a:r>
              <a:rPr lang="fr-CA"/>
              <a:t>définissent la structure générale du contenu du document XHTML</a:t>
            </a:r>
          </a:p>
          <a:p>
            <a:r>
              <a:rPr lang="fr-CA"/>
              <a:t>Ils sont conceptuellement bien séparés de ce qui les précède et de ce qui les suit</a:t>
            </a:r>
            <a:endParaRPr lang="fr-CA" i="1"/>
          </a:p>
          <a:p>
            <a:pPr lvl="1"/>
            <a:r>
              <a:rPr lang="fr-CA"/>
              <a:t>En conséquence, ils sont en général affichés avec un saut de ligne </a:t>
            </a:r>
            <a:r>
              <a:rPr lang="fr-CA" i="1"/>
              <a:t>avant </a:t>
            </a:r>
            <a:r>
              <a:rPr lang="fr-CA"/>
              <a:t>et </a:t>
            </a:r>
            <a:r>
              <a:rPr lang="fr-CA" i="1"/>
              <a:t>après</a:t>
            </a:r>
          </a:p>
        </p:txBody>
      </p:sp>
    </p:spTree>
    <p:extLst>
      <p:ext uri="{BB962C8B-B14F-4D97-AF65-F5344CB8AC3E}">
        <p14:creationId xmlns:p14="http://schemas.microsoft.com/office/powerpoint/2010/main" val="2374884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2FD4-B911-44EC-B77A-EA6ECDA1F553}" type="slidenum">
              <a:rPr lang="fr-FR"/>
              <a:pPr/>
              <a:t>23</a:t>
            </a:fld>
            <a:endParaRPr lang="fr-FR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Éléments de niveau bloc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Éléments de niveau bloc présentés ci-après:</a:t>
            </a:r>
          </a:p>
          <a:p>
            <a:pPr>
              <a:buFontTx/>
              <a:buNone/>
            </a:pPr>
            <a:r>
              <a:rPr lang="fr-CA"/>
              <a:t>	&lt;h</a:t>
            </a:r>
            <a:r>
              <a:rPr lang="fr-CA" i="1"/>
              <a:t>n</a:t>
            </a:r>
            <a:r>
              <a:rPr lang="fr-CA"/>
              <a:t>&gt; (</a:t>
            </a:r>
            <a:r>
              <a:rPr lang="fr-CA" i="1"/>
              <a:t>n</a:t>
            </a:r>
            <a:r>
              <a:rPr lang="fr-CA"/>
              <a:t>=1 à 6), &lt;p&gt;, &lt;address&gt;, &lt;blockquote&gt;, &lt;ul&gt;, &lt;ol&gt;, &lt;li&gt;, &lt;dl&gt;, &lt;dt&gt;, &lt;dd&gt;, &lt;table&gt;, &lt;caption&gt;, &lt;th&gt;, &lt;tr&gt;, &lt;td&gt;</a:t>
            </a:r>
          </a:p>
        </p:txBody>
      </p:sp>
    </p:spTree>
    <p:extLst>
      <p:ext uri="{BB962C8B-B14F-4D97-AF65-F5344CB8AC3E}">
        <p14:creationId xmlns:p14="http://schemas.microsoft.com/office/powerpoint/2010/main" val="4188126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41B6-60E3-43DE-84A6-DC71E1B97237}" type="slidenum">
              <a:rPr lang="fr-FR"/>
              <a:pPr/>
              <a:t>24</a:t>
            </a:fld>
            <a:endParaRPr lang="fr-FR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Entêtes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&lt;h1&gt;, &lt;h2&gt;, &lt;h3&gt;, …, &lt;h6&gt;</a:t>
            </a:r>
          </a:p>
          <a:p>
            <a:pPr lvl="1"/>
            <a:r>
              <a:rPr lang="fr-CA"/>
              <a:t>Entêtes hiérarchiques (titre, sous-titres, etc.)</a:t>
            </a:r>
          </a:p>
          <a:p>
            <a:pPr lvl="1">
              <a:spcAft>
                <a:spcPct val="20000"/>
              </a:spcAft>
            </a:pPr>
            <a:r>
              <a:rPr lang="fr-CA"/>
              <a:t>Les chiffres réfèrent au niveau hiérarchique: h1 est le titre de plus haut niveau et ne doit apparaître qu’une seule fois dans un document; h2 à h6 sont de plus bas niveau et chacun peut apparaître plus d’une fois</a:t>
            </a:r>
          </a:p>
          <a:p>
            <a:pPr lvl="1">
              <a:spcAft>
                <a:spcPct val="20000"/>
              </a:spcAft>
            </a:pPr>
            <a:r>
              <a:rPr lang="fr-CA"/>
              <a:t>Ne pas mettre de ponctuation finale (sauf !, ?)</a:t>
            </a:r>
          </a:p>
          <a:p>
            <a:pPr lvl="2">
              <a:spcAft>
                <a:spcPct val="20000"/>
              </a:spcAft>
              <a:buFontTx/>
              <a:buNone/>
            </a:pPr>
            <a:r>
              <a:rPr lang="fr-CA"/>
              <a:t>Ex.: &lt;h1&gt;Les documents structurés&lt;/h1&gt;</a:t>
            </a:r>
          </a:p>
        </p:txBody>
      </p:sp>
    </p:spTree>
    <p:extLst>
      <p:ext uri="{BB962C8B-B14F-4D97-AF65-F5344CB8AC3E}">
        <p14:creationId xmlns:p14="http://schemas.microsoft.com/office/powerpoint/2010/main" val="2982798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83E-A004-4BA3-974E-6A4089B21148}" type="slidenum">
              <a:rPr lang="fr-FR"/>
              <a:pPr/>
              <a:t>25</a:t>
            </a:fld>
            <a:endParaRPr lang="fr-FR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Paragraphes, adresses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3600"/>
              <a:t>&lt;p&gt; (pour </a:t>
            </a:r>
            <a:r>
              <a:rPr lang="fr-CA" sz="3600" i="1"/>
              <a:t>paragraph)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fr-CA"/>
              <a:t>	&lt;p&gt;Ceci est le texte de mon premier paragraphe. Il comprend une ou plusieurs phrases.&lt;/p&gt;</a:t>
            </a:r>
          </a:p>
          <a:p>
            <a:pPr>
              <a:lnSpc>
                <a:spcPct val="90000"/>
              </a:lnSpc>
            </a:pPr>
            <a:r>
              <a:rPr lang="fr-CA" sz="3600"/>
              <a:t>&lt;address&gt;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3200"/>
              <a:t>	</a:t>
            </a:r>
            <a:r>
              <a:rPr lang="fr-CA"/>
              <a:t>&lt;address&gt;Audrey Laplante, Université de Montréal&lt;/address&gt;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/>
              <a:t>NB: L’adresse n’a pas besoin de respecter une forme spécifique</a:t>
            </a:r>
            <a:endParaRPr lang="fr-CA" sz="3200"/>
          </a:p>
        </p:txBody>
      </p:sp>
    </p:spTree>
    <p:extLst>
      <p:ext uri="{BB962C8B-B14F-4D97-AF65-F5344CB8AC3E}">
        <p14:creationId xmlns:p14="http://schemas.microsoft.com/office/powerpoint/2010/main" val="2018624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4AF-F38A-44F4-8EDC-70306676B9E5}" type="slidenum">
              <a:rPr lang="fr-FR"/>
              <a:pPr/>
              <a:t>26</a:t>
            </a:fld>
            <a:endParaRPr lang="fr-FR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Citations longues (</a:t>
            </a:r>
            <a:r>
              <a:rPr lang="fr-CA"/>
              <a:t>&lt;blockquote&gt;)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r>
              <a:rPr lang="fr-CA" dirty="0"/>
              <a:t>Pour les citations longues</a:t>
            </a:r>
          </a:p>
          <a:p>
            <a:r>
              <a:rPr lang="fr-CA" dirty="0"/>
              <a:t>En général, présenté avec un </a:t>
            </a:r>
            <a:r>
              <a:rPr lang="fr-CA" i="1" dirty="0"/>
              <a:t>retrait </a:t>
            </a:r>
            <a:r>
              <a:rPr lang="fr-CA" dirty="0"/>
              <a:t>par rapport aux paragraphes avoisinants</a:t>
            </a:r>
          </a:p>
          <a:p>
            <a:r>
              <a:rPr lang="fr-CA" dirty="0"/>
              <a:t>Ne peut pas contenir directement du texte (on doit p.ex. utiliser &lt;p&gt;)</a:t>
            </a:r>
          </a:p>
          <a:p>
            <a:pPr>
              <a:buFontTx/>
              <a:buNone/>
            </a:pPr>
            <a:r>
              <a:rPr lang="fr-CA" dirty="0"/>
              <a:t>	Ex.: &lt;</a:t>
            </a:r>
            <a:r>
              <a:rPr lang="fr-CA" dirty="0" err="1"/>
              <a:t>blockquote</a:t>
            </a:r>
            <a:r>
              <a:rPr lang="fr-CA" dirty="0"/>
              <a:t>&gt;&lt;p&gt;Je ne dors pas longtemps, mais je dors vite.&lt;/p&gt; &lt;/</a:t>
            </a:r>
            <a:r>
              <a:rPr lang="fr-CA" dirty="0" err="1"/>
              <a:t>blockquote</a:t>
            </a:r>
            <a:r>
              <a:rPr lang="fr-CA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15731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4547-5085-4290-8418-2472C9CB2FF9}" type="slidenum">
              <a:rPr lang="fr-FR"/>
              <a:pPr/>
              <a:t>27</a:t>
            </a:fld>
            <a:endParaRPr lang="fr-FR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séparateurs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&lt;</a:t>
            </a:r>
            <a:r>
              <a:rPr lang="fr-CA" dirty="0" err="1"/>
              <a:t>br</a:t>
            </a:r>
            <a:r>
              <a:rPr lang="fr-CA" dirty="0"/>
              <a:t> /&gt; (</a:t>
            </a:r>
            <a:r>
              <a:rPr lang="fr-CA" i="1" dirty="0"/>
              <a:t>break</a:t>
            </a:r>
            <a:r>
              <a:rPr lang="fr-CA" dirty="0"/>
              <a:t>) Force un saut de ligne</a:t>
            </a:r>
          </a:p>
          <a:p>
            <a:pPr lvl="1"/>
            <a:r>
              <a:rPr lang="fr-CA" dirty="0"/>
              <a:t>Cet élément est toujours vide</a:t>
            </a:r>
          </a:p>
          <a:p>
            <a:pPr lvl="1"/>
            <a:r>
              <a:rPr lang="fr-CA" dirty="0"/>
              <a:t>Utilisation très spécialisée, par exemple pour la poésie</a:t>
            </a:r>
          </a:p>
          <a:p>
            <a:pPr lvl="1"/>
            <a:r>
              <a:rPr lang="fr-CA" dirty="0"/>
              <a:t>Exemple:</a:t>
            </a:r>
          </a:p>
          <a:p>
            <a:pPr lvl="1">
              <a:buFontTx/>
              <a:buNone/>
            </a:pPr>
            <a:r>
              <a:rPr lang="fr-CA" dirty="0"/>
              <a:t>	&lt;p&gt;J'adore les tapirs&lt;</a:t>
            </a:r>
            <a:r>
              <a:rPr lang="fr-CA" dirty="0" err="1"/>
              <a:t>br</a:t>
            </a:r>
            <a:r>
              <a:rPr lang="fr-CA" dirty="0"/>
              <a:t> /&gt;Je déteste les rats&lt;</a:t>
            </a:r>
            <a:r>
              <a:rPr lang="fr-CA" dirty="0" err="1"/>
              <a:t>br</a:t>
            </a:r>
            <a:r>
              <a:rPr lang="fr-CA" dirty="0"/>
              <a:t> /&gt;Ce sont vraiment les pires&lt;</a:t>
            </a:r>
            <a:r>
              <a:rPr lang="fr-CA" dirty="0" err="1"/>
              <a:t>br</a:t>
            </a:r>
            <a:r>
              <a:rPr lang="fr-CA" dirty="0"/>
              <a:t> /&gt;Ils n’ont point d’apparat!&lt;/p&gt;</a:t>
            </a:r>
          </a:p>
        </p:txBody>
      </p:sp>
    </p:spTree>
    <p:extLst>
      <p:ext uri="{BB962C8B-B14F-4D97-AF65-F5344CB8AC3E}">
        <p14:creationId xmlns:p14="http://schemas.microsoft.com/office/powerpoint/2010/main" val="35400513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F082-14CF-4B56-A5C1-F648070CB5DE}" type="slidenum">
              <a:rPr lang="fr-FR"/>
              <a:pPr/>
              <a:t>28</a:t>
            </a:fld>
            <a:endParaRPr lang="fr-FR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séparateurs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dirty="0"/>
              <a:t>&lt;</a:t>
            </a:r>
            <a:r>
              <a:rPr lang="fr-CA" dirty="0" err="1"/>
              <a:t>hr</a:t>
            </a:r>
            <a:r>
              <a:rPr lang="fr-CA" dirty="0"/>
              <a:t> /&gt; (</a:t>
            </a:r>
            <a:r>
              <a:rPr lang="fr-CA" i="1" dirty="0"/>
              <a:t>horizontal </a:t>
            </a:r>
            <a:r>
              <a:rPr lang="fr-CA" i="1" dirty="0" err="1"/>
              <a:t>rule</a:t>
            </a:r>
            <a:r>
              <a:rPr lang="fr-CA" dirty="0"/>
              <a:t>)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Insertion d'une ligne horizontale 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Cet élément est toujours vide</a:t>
            </a:r>
          </a:p>
          <a:p>
            <a:pPr>
              <a:lnSpc>
                <a:spcPct val="90000"/>
              </a:lnSpc>
            </a:pPr>
            <a:r>
              <a:rPr lang="fr-CA" dirty="0"/>
              <a:t>Les séparateurs &lt;</a:t>
            </a:r>
            <a:r>
              <a:rPr lang="fr-CA" dirty="0" err="1"/>
              <a:t>br</a:t>
            </a:r>
            <a:r>
              <a:rPr lang="fr-CA" dirty="0"/>
              <a:t>/&gt; et &lt;</a:t>
            </a:r>
            <a:r>
              <a:rPr lang="fr-CA" dirty="0" err="1"/>
              <a:t>hr</a:t>
            </a:r>
            <a:r>
              <a:rPr lang="fr-CA" dirty="0"/>
              <a:t>/&gt; sont des éléments plutôt </a:t>
            </a:r>
            <a:r>
              <a:rPr lang="fr-CA" u="sng" dirty="0"/>
              <a:t>orientés présentation</a:t>
            </a:r>
            <a:r>
              <a:rPr lang="fr-CA" dirty="0"/>
              <a:t>; pourtant, ils sont tout à fait valides en XHTML 1.0 Strict, preuve que ce langage n’est pas entièrement orienté vers la structure logique de l’information…</a:t>
            </a:r>
          </a:p>
        </p:txBody>
      </p:sp>
    </p:spTree>
    <p:extLst>
      <p:ext uri="{BB962C8B-B14F-4D97-AF65-F5344CB8AC3E}">
        <p14:creationId xmlns:p14="http://schemas.microsoft.com/office/powerpoint/2010/main" val="41842916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E764-3C64-49E3-8B7A-78D0C04B207C}" type="slidenum">
              <a:rPr lang="fr-FR"/>
              <a:pPr/>
              <a:t>29</a:t>
            </a:fld>
            <a:endParaRPr lang="fr-FR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listes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800" dirty="0"/>
              <a:t>Liste simple ou ordonnée 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Liste non numérotée (à puces) : &lt;</a:t>
            </a:r>
            <a:r>
              <a:rPr lang="fr-CA" sz="2400" dirty="0" err="1"/>
              <a:t>ul</a:t>
            </a:r>
            <a:r>
              <a:rPr lang="fr-CA" sz="2400" dirty="0"/>
              <a:t>&gt;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Liste numérotée : &lt;</a:t>
            </a:r>
            <a:r>
              <a:rPr lang="fr-CA" sz="2400" dirty="0" err="1"/>
              <a:t>ol</a:t>
            </a:r>
            <a:r>
              <a:rPr lang="fr-CA" sz="2400" dirty="0"/>
              <a:t>&gt;</a:t>
            </a:r>
          </a:p>
          <a:p>
            <a:pPr lvl="1">
              <a:lnSpc>
                <a:spcPct val="90000"/>
              </a:lnSpc>
            </a:pPr>
            <a:r>
              <a:rPr lang="fr-CA" sz="2400" dirty="0"/>
              <a:t>Contiennent l’élément &lt;li&gt; utilisé pour chacun des items de la liste (il peut apparaître une ou plusieurs fois)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Exemple: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2000" dirty="0"/>
              <a:t>	&lt;</a:t>
            </a:r>
            <a:r>
              <a:rPr lang="fr-CA" sz="2000" dirty="0" err="1"/>
              <a:t>ul</a:t>
            </a:r>
            <a:r>
              <a:rPr lang="fr-CA" sz="2000" dirty="0"/>
              <a:t>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2000" dirty="0"/>
              <a:t>		     &lt;li&gt;SGML&lt;/li&gt;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2000" dirty="0"/>
              <a:t>		     &lt;li&gt;XML&lt;/li&gt;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CA" sz="2000" dirty="0"/>
              <a:t>    &lt;/</a:t>
            </a:r>
            <a:r>
              <a:rPr lang="fr-CA" sz="2000" dirty="0" err="1"/>
              <a:t>ul</a:t>
            </a:r>
            <a:r>
              <a:rPr lang="fr-CA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590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Site web </a:t>
            </a:r>
            <a:r>
              <a:rPr lang="fr-CA" i="1" dirty="0"/>
              <a:t>statique </a:t>
            </a:r>
            <a:r>
              <a:rPr lang="fr-CA" dirty="0"/>
              <a:t>(1/3)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Ensemble de fichiers et de dossiers entreposés sur un serveur</a:t>
            </a:r>
          </a:p>
          <a:p>
            <a:r>
              <a:rPr lang="fr-CA" dirty="0"/>
              <a:t>Qui sont simplement transmis </a:t>
            </a:r>
            <a:r>
              <a:rPr lang="fr-CA" i="1" dirty="0"/>
              <a:t>tels quels</a:t>
            </a:r>
            <a:r>
              <a:rPr lang="fr-CA" dirty="0"/>
              <a:t> (sans aucune modification dynamique) aux clients</a:t>
            </a:r>
          </a:p>
          <a:p>
            <a:r>
              <a:rPr lang="fr-CA" dirty="0"/>
              <a:t>Le client envoie au serveur l’adresse d’un fichier voulu et le serveur l’envoie au client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B5C2-C557-458E-9F35-C4F9E041E4A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269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5010-142A-41A2-90D6-02A8CF0D37BA}" type="slidenum">
              <a:rPr lang="fr-FR"/>
              <a:pPr/>
              <a:t>30</a:t>
            </a:fld>
            <a:endParaRPr lang="fr-FR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listes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800" dirty="0"/>
              <a:t>Liste de définitions : &lt;dl&gt;</a:t>
            </a:r>
          </a:p>
          <a:p>
            <a:pPr lvl="1"/>
            <a:r>
              <a:rPr lang="fr-CA" sz="2400" dirty="0"/>
              <a:t>Contient des &lt;</a:t>
            </a:r>
            <a:r>
              <a:rPr lang="fr-CA" sz="2400" dirty="0" err="1"/>
              <a:t>dt</a:t>
            </a:r>
            <a:r>
              <a:rPr lang="fr-CA" sz="2400" dirty="0"/>
              <a:t>&gt; et des &lt;dd&gt; en alternance</a:t>
            </a:r>
          </a:p>
          <a:p>
            <a:pPr lvl="2"/>
            <a:r>
              <a:rPr lang="fr-CA" sz="2000" dirty="0"/>
              <a:t>&lt;</a:t>
            </a:r>
            <a:r>
              <a:rPr lang="fr-CA" sz="2000" dirty="0" err="1"/>
              <a:t>dt</a:t>
            </a:r>
            <a:r>
              <a:rPr lang="fr-CA" sz="2000" dirty="0"/>
              <a:t>&gt;:  intitulé du terme défini</a:t>
            </a:r>
          </a:p>
          <a:p>
            <a:pPr lvl="2"/>
            <a:r>
              <a:rPr lang="fr-CA" sz="2000" dirty="0"/>
              <a:t>&lt;dd&gt;:  définition</a:t>
            </a:r>
          </a:p>
          <a:p>
            <a:pPr lvl="1">
              <a:buFontTx/>
              <a:buNone/>
            </a:pPr>
            <a:r>
              <a:rPr lang="fr-CA" sz="2400" dirty="0"/>
              <a:t>Exemple:</a:t>
            </a:r>
          </a:p>
          <a:p>
            <a:pPr lvl="1">
              <a:buFontTx/>
              <a:buNone/>
            </a:pPr>
            <a:r>
              <a:rPr lang="fr-CA" sz="2400" dirty="0"/>
              <a:t>     </a:t>
            </a:r>
            <a:r>
              <a:rPr lang="fr-CA" sz="2000" dirty="0"/>
              <a:t>&lt;dl&gt;</a:t>
            </a:r>
          </a:p>
          <a:p>
            <a:pPr lvl="2">
              <a:buFontTx/>
              <a:buNone/>
            </a:pPr>
            <a:r>
              <a:rPr lang="fr-CA" sz="2000" dirty="0"/>
              <a:t>	 &lt;</a:t>
            </a:r>
            <a:r>
              <a:rPr lang="fr-CA" sz="2000" dirty="0" err="1"/>
              <a:t>dt</a:t>
            </a:r>
            <a:r>
              <a:rPr lang="fr-CA" sz="2000" dirty="0"/>
              <a:t>&gt;SGML&lt;/</a:t>
            </a:r>
            <a:r>
              <a:rPr lang="fr-CA" sz="2000" dirty="0" err="1"/>
              <a:t>dt</a:t>
            </a:r>
            <a:r>
              <a:rPr lang="fr-CA" sz="2000" dirty="0"/>
              <a:t>&gt;</a:t>
            </a:r>
          </a:p>
          <a:p>
            <a:pPr lvl="2">
              <a:buFontTx/>
              <a:buNone/>
            </a:pPr>
            <a:r>
              <a:rPr lang="fr-CA" sz="2000" dirty="0"/>
              <a:t>    &lt;dd&gt;Standard </a:t>
            </a:r>
            <a:r>
              <a:rPr lang="fr-CA" sz="2000" dirty="0" err="1"/>
              <a:t>Generalized</a:t>
            </a:r>
            <a:r>
              <a:rPr lang="fr-CA" sz="2000" dirty="0"/>
              <a:t> </a:t>
            </a:r>
            <a:r>
              <a:rPr lang="fr-CA" sz="2000" dirty="0" err="1"/>
              <a:t>Markup</a:t>
            </a:r>
            <a:r>
              <a:rPr lang="fr-CA" sz="2000" dirty="0"/>
              <a:t> </a:t>
            </a:r>
            <a:r>
              <a:rPr lang="fr-CA" sz="2000" dirty="0" err="1"/>
              <a:t>Language</a:t>
            </a:r>
            <a:r>
              <a:rPr lang="fr-CA" sz="2000" dirty="0"/>
              <a:t>&lt;/dd&gt;</a:t>
            </a:r>
          </a:p>
          <a:p>
            <a:pPr lvl="2">
              <a:buFontTx/>
              <a:buNone/>
            </a:pPr>
            <a:r>
              <a:rPr lang="fr-CA" sz="2000" dirty="0"/>
              <a:t>    &lt;</a:t>
            </a:r>
            <a:r>
              <a:rPr lang="fr-CA" sz="2000" dirty="0" err="1"/>
              <a:t>dt</a:t>
            </a:r>
            <a:r>
              <a:rPr lang="fr-CA" sz="2000" dirty="0"/>
              <a:t>&gt;XML&lt;/</a:t>
            </a:r>
            <a:r>
              <a:rPr lang="fr-CA" sz="2000" dirty="0" err="1"/>
              <a:t>dt</a:t>
            </a:r>
            <a:r>
              <a:rPr lang="fr-CA" sz="2000" dirty="0"/>
              <a:t>&gt;</a:t>
            </a:r>
          </a:p>
          <a:p>
            <a:pPr lvl="2">
              <a:buFontTx/>
              <a:buNone/>
            </a:pPr>
            <a:r>
              <a:rPr lang="fr-CA" sz="2000" dirty="0"/>
              <a:t>    &lt;dd&gt;Extensible </a:t>
            </a:r>
            <a:r>
              <a:rPr lang="fr-CA" sz="2000" dirty="0" err="1"/>
              <a:t>Markup</a:t>
            </a:r>
            <a:r>
              <a:rPr lang="fr-CA" sz="2000" dirty="0"/>
              <a:t> </a:t>
            </a:r>
            <a:r>
              <a:rPr lang="fr-CA" sz="2000" dirty="0" err="1"/>
              <a:t>Language</a:t>
            </a:r>
            <a:r>
              <a:rPr lang="fr-CA" sz="2000" dirty="0"/>
              <a:t>&lt;/dd&gt;</a:t>
            </a:r>
          </a:p>
          <a:p>
            <a:pPr lvl="2">
              <a:buFontTx/>
              <a:buNone/>
            </a:pPr>
            <a:r>
              <a:rPr lang="fr-CA" sz="2000" dirty="0"/>
              <a:t>&lt;/dl&gt;</a:t>
            </a:r>
          </a:p>
        </p:txBody>
      </p:sp>
    </p:spTree>
    <p:extLst>
      <p:ext uri="{BB962C8B-B14F-4D97-AF65-F5344CB8AC3E}">
        <p14:creationId xmlns:p14="http://schemas.microsoft.com/office/powerpoint/2010/main" val="2729775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0DE2-3A5A-4E71-AD2D-D653725567FA}" type="slidenum">
              <a:rPr lang="fr-FR"/>
              <a:pPr/>
              <a:t>31</a:t>
            </a:fld>
            <a:endParaRPr lang="fr-FR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tableaux (él. &lt;table&gt;)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fr-CA"/>
              <a:t>Les tableaux utilisent un grand nombre d'éléments différents, dont:</a:t>
            </a:r>
          </a:p>
          <a:p>
            <a:pPr lvl="1">
              <a:buFontTx/>
              <a:buNone/>
            </a:pPr>
            <a:r>
              <a:rPr lang="fr-CA"/>
              <a:t>&lt;table&gt; : tableau lui-même</a:t>
            </a:r>
          </a:p>
          <a:p>
            <a:pPr lvl="1">
              <a:buFontTx/>
              <a:buNone/>
            </a:pPr>
            <a:r>
              <a:rPr lang="fr-CA"/>
              <a:t>&lt;caption&gt; : titre du tableau</a:t>
            </a:r>
          </a:p>
          <a:p>
            <a:pPr lvl="1">
              <a:buFontTx/>
              <a:buNone/>
            </a:pPr>
            <a:r>
              <a:rPr lang="fr-CA"/>
              <a:t>&lt;tr&gt; : rangée du tableau (</a:t>
            </a:r>
            <a:r>
              <a:rPr lang="fr-CA" i="1"/>
              <a:t>Table Row</a:t>
            </a:r>
            <a:r>
              <a:rPr lang="fr-CA"/>
              <a:t>)</a:t>
            </a:r>
          </a:p>
          <a:p>
            <a:pPr lvl="1">
              <a:buFontTx/>
              <a:buNone/>
            </a:pPr>
            <a:r>
              <a:rPr lang="fr-CA"/>
              <a:t>&lt;td&gt; : cellule simple (</a:t>
            </a:r>
            <a:r>
              <a:rPr lang="fr-CA" i="1"/>
              <a:t>Table Data</a:t>
            </a:r>
            <a:r>
              <a:rPr lang="fr-CA"/>
              <a:t>)</a:t>
            </a:r>
          </a:p>
          <a:p>
            <a:pPr lvl="1">
              <a:buFontTx/>
              <a:buNone/>
            </a:pPr>
            <a:r>
              <a:rPr lang="fr-CA"/>
              <a:t>&lt;th&gt; : cellule entête (</a:t>
            </a:r>
            <a:r>
              <a:rPr lang="fr-CA" i="1"/>
              <a:t>Table Heading</a:t>
            </a:r>
            <a:r>
              <a:rPr lang="fr-CA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3651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122F-E858-4349-B9AA-A6EEAB7A569C}" type="slidenum">
              <a:rPr lang="fr-FR"/>
              <a:pPr/>
              <a:t>32</a:t>
            </a:fld>
            <a:endParaRPr lang="fr-FR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de tableau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&lt;table&gt;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&lt;caption&gt;Titre du tableau&lt;/caption&gt;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&lt;th&gt;Titre Colonne 1&lt;/th&gt;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&lt;th&gt;Titre Colonne 2&lt;/th&gt;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&lt;/tr&gt;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&lt;td&gt;Ligne 1, colonne 1&lt;/td&gt;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&lt;td&gt;Ligne 1, colonne 2&lt;/td&gt;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&lt;/tr&gt;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&lt;td&gt;Ligne 2, colonne 1&lt;/td&gt;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&lt;td&gt;Ligne 2, colonne 2&lt;/td&gt;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&lt;/tr&gt;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4278275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A197-ABDC-4325-9378-F8242E11D063}" type="slidenum">
              <a:rPr lang="fr-FR"/>
              <a:pPr/>
              <a:t>33</a:t>
            </a:fld>
            <a:endParaRPr lang="fr-FR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Attributs facultatifs utiles dans un tableau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fr-CA" sz="2800"/>
              <a:t>Attributs pour l'élément &lt;table&gt;</a:t>
            </a:r>
          </a:p>
          <a:p>
            <a:pPr lvl="1"/>
            <a:r>
              <a:rPr lang="fr-CA" sz="2400" b="1">
                <a:latin typeface="Courier New" pitchFamily="49" charset="0"/>
              </a:rPr>
              <a:t>summary</a:t>
            </a:r>
            <a:r>
              <a:rPr lang="fr-CA" sz="2400"/>
              <a:t> permet de donner un résumé du tableau</a:t>
            </a:r>
          </a:p>
          <a:p>
            <a:pPr lvl="1"/>
            <a:r>
              <a:rPr lang="fr-CA" sz="2400" b="1">
                <a:latin typeface="Courier New" pitchFamily="49" charset="0"/>
              </a:rPr>
              <a:t>border="1"</a:t>
            </a:r>
            <a:r>
              <a:rPr lang="fr-CA" sz="2400"/>
              <a:t> ajoute une bordure à chaque cellule</a:t>
            </a:r>
          </a:p>
          <a:p>
            <a:pPr lvl="2"/>
            <a:r>
              <a:rPr lang="fr-CA" sz="2000"/>
              <a:t>La valeur de l’attribut donne la largeur de la bordure; pour une bordure de 2 pixels: </a:t>
            </a:r>
            <a:r>
              <a:rPr lang="fr-CA" sz="2000" b="1">
                <a:latin typeface="Courier New" pitchFamily="49" charset="0"/>
              </a:rPr>
              <a:t>border="2"</a:t>
            </a:r>
            <a:endParaRPr lang="fr-CA" sz="2000"/>
          </a:p>
          <a:p>
            <a:r>
              <a:rPr lang="fr-CA" sz="2800"/>
              <a:t>Attributs pour les éléments &lt;td&gt; et &lt;th&gt;</a:t>
            </a:r>
          </a:p>
          <a:p>
            <a:pPr lvl="1"/>
            <a:r>
              <a:rPr lang="fr-CA" sz="2400" b="1">
                <a:latin typeface="Courier New" pitchFamily="49" charset="0"/>
              </a:rPr>
              <a:t>colspan="</a:t>
            </a:r>
            <a:r>
              <a:rPr lang="fr-CA" sz="2400" b="1" i="1">
                <a:latin typeface="Courier New" pitchFamily="49" charset="0"/>
              </a:rPr>
              <a:t>n</a:t>
            </a:r>
            <a:r>
              <a:rPr lang="fr-CA" sz="2400" b="1">
                <a:latin typeface="Courier New" pitchFamily="49" charset="0"/>
              </a:rPr>
              <a:t>"</a:t>
            </a:r>
            <a:r>
              <a:rPr lang="fr-CA" sz="2400"/>
              <a:t> et </a:t>
            </a:r>
            <a:r>
              <a:rPr lang="fr-CA" sz="2400" b="1">
                <a:latin typeface="Courier New" pitchFamily="49" charset="0"/>
              </a:rPr>
              <a:t>rowspan="</a:t>
            </a:r>
            <a:r>
              <a:rPr lang="fr-CA" sz="2400" b="1" i="1">
                <a:latin typeface="Courier New" pitchFamily="49" charset="0"/>
              </a:rPr>
              <a:t>n</a:t>
            </a:r>
            <a:r>
              <a:rPr lang="fr-CA" sz="2400" b="1">
                <a:latin typeface="Courier New" pitchFamily="49" charset="0"/>
              </a:rPr>
              <a:t>"</a:t>
            </a:r>
            <a:r>
              <a:rPr lang="fr-CA" sz="2400"/>
              <a:t> indiquent qu’une cellule doit s’étendre sur </a:t>
            </a:r>
            <a:r>
              <a:rPr lang="fr-CA" sz="2400" i="1"/>
              <a:t>n </a:t>
            </a:r>
            <a:r>
              <a:rPr lang="fr-CA" sz="2400"/>
              <a:t>colonnes (ou </a:t>
            </a:r>
            <a:r>
              <a:rPr lang="fr-CA" sz="2400" i="1"/>
              <a:t>n</a:t>
            </a:r>
            <a:r>
              <a:rPr lang="fr-CA" sz="2400"/>
              <a:t> rangées); c’est comme si </a:t>
            </a:r>
            <a:r>
              <a:rPr lang="fr-CA" sz="2400" i="1"/>
              <a:t>n </a:t>
            </a:r>
            <a:r>
              <a:rPr lang="fr-CA" sz="2400"/>
              <a:t>cellules voisines étaient fusionnées</a:t>
            </a:r>
          </a:p>
        </p:txBody>
      </p:sp>
    </p:spTree>
    <p:extLst>
      <p:ext uri="{BB962C8B-B14F-4D97-AF65-F5344CB8AC3E}">
        <p14:creationId xmlns:p14="http://schemas.microsoft.com/office/powerpoint/2010/main" val="2389760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4B09-304A-4620-BD20-D9BBF60A6E36}" type="slidenum">
              <a:rPr lang="fr-FR"/>
              <a:pPr/>
              <a:t>34</a:t>
            </a:fld>
            <a:endParaRPr lang="fr-FR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dirty="0"/>
              <a:t>Exemple de tableau avec attributs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&lt;table border="1"&gt;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&lt;caption&gt;Titre du tableau&lt;/caption&gt;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&lt;th&gt;Titre Colonne 1&lt;/th&gt;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&lt;th&gt;Titre Colonne 2&lt;/th&gt;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&lt;th&gt;Titre Colonne 3&lt;/th&gt;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&lt;/tr&gt;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 colspan="2"&gt;Ligne 1, colonnes 1 et 2&lt;/td&gt;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 rowspan="2"&gt;Lignes 1 et 2, colonne 3&lt;/td&gt;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&lt;/tr&gt;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&lt;td&gt;Ligne 2, colonne 1&lt;/td&gt;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    &lt;td&gt;Ligne 2, colonne 2&lt;/td&gt;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    &lt;/tr&gt;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1800"/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1224147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0531-D961-4018-BEC1-DBCDF862EA8F}" type="slidenum">
              <a:rPr lang="fr-FR"/>
              <a:pPr/>
              <a:t>35</a:t>
            </a:fld>
            <a:endParaRPr lang="fr-FR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Tableaux imbriqués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Un élément &lt;table&gt; peut se retrouver comme contenu d’un élément &lt;td&gt;</a:t>
            </a:r>
          </a:p>
          <a:p>
            <a:r>
              <a:rPr lang="fr-CA"/>
              <a:t>Le résultat est un tableau entièrement imbriqué dans une seule cellule d’un autre tableau</a:t>
            </a:r>
          </a:p>
          <a:p>
            <a:r>
              <a:rPr lang="fr-CA"/>
              <a:t>Ça devient vite compliqué…</a:t>
            </a:r>
          </a:p>
        </p:txBody>
      </p:sp>
    </p:spTree>
    <p:extLst>
      <p:ext uri="{BB962C8B-B14F-4D97-AF65-F5344CB8AC3E}">
        <p14:creationId xmlns:p14="http://schemas.microsoft.com/office/powerpoint/2010/main" val="4091712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330A7-3763-4E04-A60C-4F7588B7BA9F}" type="slidenum">
              <a:rPr lang="fr-FR"/>
              <a:pPr/>
              <a:t>36</a:t>
            </a:fld>
            <a:endParaRPr lang="fr-FR"/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Utilisation des tableaux (1/2)</a:t>
            </a:r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Quand utiliser un tableau (élément </a:t>
            </a:r>
            <a:r>
              <a:rPr lang="fr-CA" sz="2400" b="1" dirty="0">
                <a:latin typeface="Courier New" pitchFamily="49" charset="0"/>
              </a:rPr>
              <a:t>table</a:t>
            </a:r>
            <a:r>
              <a:rPr lang="fr-CA" dirty="0"/>
              <a:t>)?</a:t>
            </a:r>
          </a:p>
          <a:p>
            <a:r>
              <a:rPr lang="fr-CA" dirty="0" err="1"/>
              <a:t>Rép</a:t>
            </a:r>
            <a:r>
              <a:rPr lang="fr-CA" dirty="0"/>
              <a:t>: Pour représenter de l’information « tabulaire », c.-à-d. qui demande naturellement une présentation en tableau, avec des </a:t>
            </a:r>
            <a:r>
              <a:rPr lang="fr-CA" i="1" dirty="0"/>
              <a:t>entêtes</a:t>
            </a:r>
            <a:r>
              <a:rPr lang="fr-CA" dirty="0"/>
              <a:t> dans la première ligne (et éventuellement dans la première colonne)</a:t>
            </a:r>
          </a:p>
        </p:txBody>
      </p:sp>
    </p:spTree>
    <p:extLst>
      <p:ext uri="{BB962C8B-B14F-4D97-AF65-F5344CB8AC3E}">
        <p14:creationId xmlns:p14="http://schemas.microsoft.com/office/powerpoint/2010/main" val="10687646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36AF-3426-43EE-B41D-7442A57CCBC0}" type="slidenum">
              <a:rPr lang="fr-FR"/>
              <a:pPr/>
              <a:t>37</a:t>
            </a:fld>
            <a:endParaRPr lang="fr-FR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Utilisation des tableaux (2/2)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Il est peu recommandé d’utiliser un tableau (d’une seule ligne) uniquement pour obtenir une présentation en colonnes</a:t>
            </a:r>
          </a:p>
          <a:p>
            <a:pPr lvl="2"/>
            <a:r>
              <a:rPr lang="fr-CA" dirty="0"/>
              <a:t>Utilisez plutôt des éléments </a:t>
            </a:r>
            <a:r>
              <a:rPr lang="fr-CA" sz="2000" b="1" dirty="0" err="1">
                <a:latin typeface="Courier New" pitchFamily="49" charset="0"/>
              </a:rPr>
              <a:t>div</a:t>
            </a:r>
            <a:r>
              <a:rPr lang="fr-CA" dirty="0"/>
              <a:t> avec </a:t>
            </a:r>
            <a:r>
              <a:rPr lang="fr-CA" dirty="0" err="1"/>
              <a:t>stylage</a:t>
            </a:r>
            <a:r>
              <a:rPr lang="fr-CA" dirty="0"/>
              <a:t> CSS approprié</a:t>
            </a:r>
          </a:p>
        </p:txBody>
      </p:sp>
    </p:spTree>
    <p:extLst>
      <p:ext uri="{BB962C8B-B14F-4D97-AF65-F5344CB8AC3E}">
        <p14:creationId xmlns:p14="http://schemas.microsoft.com/office/powerpoint/2010/main" val="17942886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65BD-AA38-43F1-BF4C-53DF9BB421B7}" type="slidenum">
              <a:rPr lang="fr-FR"/>
              <a:pPr/>
              <a:t>38</a:t>
            </a:fld>
            <a:endParaRPr lang="fr-FR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Éléments de niveau texte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Les éléments de niveau texte s’intègrent conceptuellement dans le flot du texte</a:t>
            </a:r>
          </a:p>
          <a:p>
            <a:pPr lvl="1"/>
            <a:r>
              <a:rPr lang="fr-CA"/>
              <a:t>En conséquence, ils n’entraînent en général pas de saut de ligne </a:t>
            </a:r>
            <a:r>
              <a:rPr lang="fr-CA" i="1"/>
              <a:t>avant</a:t>
            </a:r>
            <a:r>
              <a:rPr lang="fr-CA"/>
              <a:t> ni </a:t>
            </a:r>
            <a:r>
              <a:rPr lang="fr-CA" i="1"/>
              <a:t>après</a:t>
            </a:r>
            <a:endParaRPr lang="fr-CA"/>
          </a:p>
          <a:p>
            <a:r>
              <a:rPr lang="fr-CA"/>
              <a:t>Ils permettent d’indiquer le rôle particulier d’une partie d’un passage textuel</a:t>
            </a:r>
          </a:p>
          <a:p>
            <a:r>
              <a:rPr lang="fr-CA"/>
              <a:t>Ils sont utilisables partout où on peut retrouver du contenu textuel</a:t>
            </a:r>
          </a:p>
        </p:txBody>
      </p:sp>
    </p:spTree>
    <p:extLst>
      <p:ext uri="{BB962C8B-B14F-4D97-AF65-F5344CB8AC3E}">
        <p14:creationId xmlns:p14="http://schemas.microsoft.com/office/powerpoint/2010/main" val="6582414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BAC6-D782-4A3D-8692-4E784708CA3F}" type="slidenum">
              <a:rPr lang="fr-FR"/>
              <a:pPr/>
              <a:t>39</a:t>
            </a:fld>
            <a:endParaRPr lang="fr-FR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Éléments de niveau texte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Éléments de niveau texte présentés ci-après:</a:t>
            </a:r>
          </a:p>
          <a:p>
            <a:pPr lvl="1">
              <a:buFontTx/>
              <a:buNone/>
            </a:pPr>
            <a:r>
              <a:rPr lang="fr-CA"/>
              <a:t>&lt;cite&gt;, &lt;strong&gt;, &lt;em&gt;, &lt;a&gt;, &lt;img&gt;</a:t>
            </a:r>
          </a:p>
        </p:txBody>
      </p:sp>
    </p:spTree>
    <p:extLst>
      <p:ext uri="{BB962C8B-B14F-4D97-AF65-F5344CB8AC3E}">
        <p14:creationId xmlns:p14="http://schemas.microsoft.com/office/powerpoint/2010/main" val="354584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Site web </a:t>
            </a:r>
            <a:r>
              <a:rPr lang="fr-CA" i="1" dirty="0"/>
              <a:t>statique </a:t>
            </a:r>
            <a:r>
              <a:rPr lang="fr-CA" dirty="0"/>
              <a:t>(2/3)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Configuration du serveur:</a:t>
            </a:r>
          </a:p>
          <a:p>
            <a:pPr lvl="1"/>
            <a:r>
              <a:rPr lang="fr-CA" dirty="0"/>
              <a:t>Un dossier est identifié comme la « racine » du site web</a:t>
            </a:r>
          </a:p>
          <a:p>
            <a:pPr lvl="1"/>
            <a:r>
              <a:rPr lang="fr-CA" dirty="0"/>
              <a:t>Chaque fichier a comme « adresse » un URL formé de:</a:t>
            </a:r>
          </a:p>
          <a:p>
            <a:pPr lvl="2"/>
            <a:r>
              <a:rPr lang="fr-CA" dirty="0"/>
              <a:t>L’adresse IP du serveur +</a:t>
            </a:r>
          </a:p>
          <a:p>
            <a:pPr lvl="2"/>
            <a:r>
              <a:rPr lang="fr-CA" dirty="0"/>
              <a:t>Le chemin d’accès du fichier à partir de la racine</a:t>
            </a:r>
          </a:p>
          <a:p>
            <a:pPr marL="914400" lvl="2" indent="0">
              <a:buNone/>
            </a:pPr>
            <a:r>
              <a:rPr lang="fr-CA" dirty="0">
                <a:solidFill>
                  <a:srgbClr val="00B050"/>
                </a:solidFill>
              </a:rPr>
              <a:t>www.ebsi.org</a:t>
            </a:r>
            <a:r>
              <a:rPr lang="fr-CA" dirty="0">
                <a:solidFill>
                  <a:srgbClr val="7030A0"/>
                </a:solidFill>
              </a:rPr>
              <a:t>/projet/desc.html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B5C2-C557-458E-9F35-C4F9E041E4A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9642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4E96-642B-4019-8902-3630254072BA}" type="slidenum">
              <a:rPr lang="fr-FR"/>
              <a:pPr/>
              <a:t>40</a:t>
            </a:fld>
            <a:endParaRPr lang="fr-FR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/>
              <a:t>Emphase, emphase forte, citation courte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CA"/>
              <a:t>&lt;em&gt; et &lt;strong&gt;</a:t>
            </a:r>
          </a:p>
          <a:p>
            <a:pPr lvl="1">
              <a:lnSpc>
                <a:spcPct val="80000"/>
              </a:lnSpc>
            </a:pPr>
            <a:r>
              <a:rPr lang="fr-CA"/>
              <a:t>Servent à mettre en évidence un ou quelques mots dans un passage textuel</a:t>
            </a:r>
          </a:p>
          <a:p>
            <a:pPr lvl="1">
              <a:lnSpc>
                <a:spcPct val="80000"/>
              </a:lnSpc>
            </a:pPr>
            <a:r>
              <a:rPr lang="fr-CA"/>
              <a:t>&lt;em&gt; est généralement rendu en italique et &lt;strong&gt; en gras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CA"/>
              <a:t>&lt;cite&gt;</a:t>
            </a:r>
          </a:p>
          <a:p>
            <a:pPr lvl="1">
              <a:lnSpc>
                <a:spcPct val="80000"/>
              </a:lnSpc>
            </a:pPr>
            <a:r>
              <a:rPr lang="fr-CA"/>
              <a:t>Citation courte ou référence</a:t>
            </a:r>
          </a:p>
          <a:p>
            <a:pPr lvl="1">
              <a:lnSpc>
                <a:spcPct val="80000"/>
              </a:lnSpc>
            </a:pPr>
            <a:r>
              <a:rPr lang="fr-CA"/>
              <a:t>Généralement rendu en italique</a:t>
            </a:r>
          </a:p>
          <a:p>
            <a:pPr lvl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fr-CA"/>
              <a:t>	</a:t>
            </a:r>
            <a:r>
              <a:rPr lang="fr-CA" sz="2400"/>
              <a:t>&lt;p&gt;&lt;cite&gt;Le nom de la rose&lt;/cite&gt; d’Umberto Eco est ton livre préféré.&lt;/p&gt;</a:t>
            </a:r>
          </a:p>
        </p:txBody>
      </p:sp>
    </p:spTree>
    <p:extLst>
      <p:ext uri="{BB962C8B-B14F-4D97-AF65-F5344CB8AC3E}">
        <p14:creationId xmlns:p14="http://schemas.microsoft.com/office/powerpoint/2010/main" val="3042611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FBB8-6103-42C7-BB56-B3C38F264E82}" type="slidenum">
              <a:rPr lang="fr-FR"/>
              <a:pPr/>
              <a:t>41</a:t>
            </a:fld>
            <a:endParaRPr lang="fr-FR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hyperliens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2725"/>
            <a:ext cx="7772400" cy="4754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CA" dirty="0"/>
              <a:t>&lt;a </a:t>
            </a:r>
            <a:r>
              <a:rPr lang="fr-CA" dirty="0" err="1"/>
              <a:t>href</a:t>
            </a:r>
            <a:r>
              <a:rPr lang="fr-CA" dirty="0"/>
              <a:t>="</a:t>
            </a:r>
            <a:r>
              <a:rPr lang="fr-CA" i="1" dirty="0" err="1"/>
              <a:t>xyz</a:t>
            </a:r>
            <a:r>
              <a:rPr lang="fr-CA" dirty="0"/>
              <a:t>"&gt;…&lt;/a&gt;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Indique le point de départ d’un lien hypertextuel (« a » pour « ancre »)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Le contenu de l’élément devient, en navigateur, le texte ou l'image « cliquable »</a:t>
            </a:r>
          </a:p>
          <a:p>
            <a:pPr lvl="1">
              <a:lnSpc>
                <a:spcPct val="90000"/>
              </a:lnSpc>
            </a:pPr>
            <a:r>
              <a:rPr lang="fr-CA" dirty="0"/>
              <a:t>L’attribut </a:t>
            </a:r>
            <a:r>
              <a:rPr lang="fr-CA" b="1" dirty="0" err="1">
                <a:latin typeface="Courier New" pitchFamily="49" charset="0"/>
              </a:rPr>
              <a:t>href</a:t>
            </a:r>
            <a:r>
              <a:rPr lang="fr-CA" dirty="0"/>
              <a:t> donne l’adresse (URL) de la </a:t>
            </a:r>
            <a:r>
              <a:rPr lang="fr-CA" i="1" dirty="0"/>
              <a:t>destination</a:t>
            </a:r>
            <a:r>
              <a:rPr lang="fr-CA" dirty="0"/>
              <a:t> du lien (l'endroit où on arrive si on clique sur le lien)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fr-CA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fr-CA" i="1" dirty="0"/>
              <a:t>Couverts plus en détail un peu plus loin…</a:t>
            </a:r>
          </a:p>
        </p:txBody>
      </p:sp>
    </p:spTree>
    <p:extLst>
      <p:ext uri="{BB962C8B-B14F-4D97-AF65-F5344CB8AC3E}">
        <p14:creationId xmlns:p14="http://schemas.microsoft.com/office/powerpoint/2010/main" val="3507790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2EDF-A8D5-4F0B-8C9E-D8AA0035A0D9}" type="slidenum">
              <a:rPr lang="fr-FR"/>
              <a:pPr/>
              <a:t>42</a:t>
            </a:fld>
            <a:endParaRPr lang="fr-FR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images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fr-CA" sz="2800"/>
              <a:t>&lt;img src="…" alt="…" /&gt;</a:t>
            </a:r>
          </a:p>
          <a:p>
            <a:pPr lvl="1"/>
            <a:r>
              <a:rPr lang="fr-FR" sz="2400"/>
              <a:t>Cet élément a toujours un contenu </a:t>
            </a:r>
            <a:r>
              <a:rPr lang="fr-FR" sz="2400" i="1"/>
              <a:t>vide</a:t>
            </a:r>
            <a:endParaRPr lang="fr-CA" sz="2400"/>
          </a:p>
          <a:p>
            <a:pPr lvl="1"/>
            <a:r>
              <a:rPr lang="fr-CA" sz="2400"/>
              <a:t>Les attributs :</a:t>
            </a:r>
          </a:p>
          <a:p>
            <a:pPr lvl="2"/>
            <a:r>
              <a:rPr lang="fr-CA"/>
              <a:t>src: pour spécifier l'URL (absolu ou relatif) de l'image</a:t>
            </a:r>
          </a:p>
          <a:p>
            <a:pPr lvl="2">
              <a:spcAft>
                <a:spcPct val="40000"/>
              </a:spcAft>
            </a:pPr>
            <a:r>
              <a:rPr lang="fr-CA"/>
              <a:t>alt: texte de remplacement à présenter en cas de navigation sans images</a:t>
            </a:r>
          </a:p>
          <a:p>
            <a:pPr lvl="1">
              <a:buFontTx/>
              <a:buNone/>
            </a:pPr>
            <a:r>
              <a:rPr lang="fr-CA" sz="2400"/>
              <a:t>Ex.:	&lt;img src="images/fido.jpg" </a:t>
            </a:r>
            <a:br>
              <a:rPr lang="fr-CA" sz="2400"/>
            </a:br>
            <a:r>
              <a:rPr lang="fr-CA" sz="2400"/>
              <a:t>			alt="Photo de mon chien Fido" /&gt;</a:t>
            </a:r>
          </a:p>
        </p:txBody>
      </p:sp>
    </p:spTree>
    <p:extLst>
      <p:ext uri="{BB962C8B-B14F-4D97-AF65-F5344CB8AC3E}">
        <p14:creationId xmlns:p14="http://schemas.microsoft.com/office/powerpoint/2010/main" val="3793207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307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43BCDA-FAD2-41F3-B550-13BD84F7FC49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Liens hypertextuels</a:t>
            </a:r>
            <a:br>
              <a:rPr lang="fr-CA" dirty="0"/>
            </a:br>
            <a:r>
              <a:rPr lang="fr-CA" sz="3200" dirty="0"/>
              <a:t>en HTML</a:t>
            </a:r>
            <a:endParaRPr lang="fr-FR" sz="3200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489825" cy="1752600"/>
          </a:xfrm>
        </p:spPr>
        <p:txBody>
          <a:bodyPr/>
          <a:lstStyle/>
          <a:p>
            <a:pPr eaLnBrk="1" hangingPunct="1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3245908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409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3AC5D-06D2-4B29-A78E-450AD9E83AF2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/>
              <a:t>Structure de dossiers et liens relatifs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/>
              <a:t>Un page Web est concrètement un fichier sur le disque dur d’un serveur accessible sur le Web. Ex.:</a:t>
            </a:r>
          </a:p>
          <a:p>
            <a:pPr lvl="1" eaLnBrk="1" hangingPunct="1">
              <a:buFontTx/>
              <a:buNone/>
            </a:pPr>
            <a:br>
              <a:rPr lang="fr-CA"/>
            </a:br>
            <a:r>
              <a:rPr lang="fr-CA"/>
              <a:t>R:\public_html\index.html</a:t>
            </a:r>
            <a:br>
              <a:rPr lang="fr-CA"/>
            </a:br>
            <a:br>
              <a:rPr lang="fr-CA"/>
            </a:br>
            <a:r>
              <a:rPr lang="fr-CA"/>
              <a:t>est un fichier quelque-part dans votre espace sur le serveur gin-ebsi de l’EBSI</a:t>
            </a:r>
          </a:p>
        </p:txBody>
      </p:sp>
    </p:spTree>
    <p:extLst>
      <p:ext uri="{BB962C8B-B14F-4D97-AF65-F5344CB8AC3E}">
        <p14:creationId xmlns:p14="http://schemas.microsoft.com/office/powerpoint/2010/main" val="745288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512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529C3-A751-4FAA-B868-25A2AB6DE6BE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(suite)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/>
              <a:t>Parce que gin-ebsi est un serveur Web adéquatement paramétré, la même page est connue par l’URL (adresse Web) suivant:</a:t>
            </a:r>
          </a:p>
          <a:p>
            <a:pPr lvl="1" eaLnBrk="1" hangingPunct="1">
              <a:buFontTx/>
              <a:buNone/>
            </a:pPr>
            <a:br>
              <a:rPr lang="fr-CA" sz="2400"/>
            </a:br>
            <a:r>
              <a:rPr lang="fr-CA" sz="2400"/>
              <a:t>http://www.gin-ebsi.umontreal.ca/</a:t>
            </a:r>
            <a:r>
              <a:rPr lang="fr-CA" sz="2400" u="sng"/>
              <a:t>p123456</a:t>
            </a:r>
            <a:r>
              <a:rPr lang="fr-CA" sz="2400"/>
              <a:t>/index.html</a:t>
            </a:r>
          </a:p>
          <a:p>
            <a:pPr lvl="1" eaLnBrk="1" hangingPunct="1">
              <a:buFontTx/>
              <a:buNone/>
            </a:pPr>
            <a:endParaRPr lang="fr-CA" sz="2400"/>
          </a:p>
          <a:p>
            <a:pPr lvl="1" eaLnBrk="1" hangingPunct="1">
              <a:buFontTx/>
              <a:buNone/>
            </a:pPr>
            <a:r>
              <a:rPr lang="fr-CA" sz="2400"/>
              <a:t>où p123456 est votre nom (code) d’usager DGTIC</a:t>
            </a:r>
          </a:p>
        </p:txBody>
      </p:sp>
    </p:spTree>
    <p:extLst>
      <p:ext uri="{BB962C8B-B14F-4D97-AF65-F5344CB8AC3E}">
        <p14:creationId xmlns:p14="http://schemas.microsoft.com/office/powerpoint/2010/main" val="38834619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614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2D6BA-D047-4923-8B25-E1CE559EDFC2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(suite)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/>
              <a:t>Il y a donc une correspondance entre un emplacement d’une page Web sur gin-ebsi et son URL: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400"/>
              <a:t>                                                   </a:t>
            </a:r>
            <a:r>
              <a:rPr lang="fr-CA" sz="2400">
                <a:solidFill>
                  <a:schemeClr val="folHlink"/>
                </a:solidFill>
              </a:rPr>
              <a:t>R:\public_html\</a:t>
            </a:r>
            <a:r>
              <a:rPr lang="fr-CA" sz="2400"/>
              <a:t>index.html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      http://www.gin-ebsi.umontreal.ca/p123456/</a:t>
            </a:r>
            <a:r>
              <a:rPr lang="fr-CA" sz="2400"/>
              <a:t>index.html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CA" sz="2400"/>
          </a:p>
          <a:p>
            <a:pPr eaLnBrk="1" hangingPunct="1">
              <a:lnSpc>
                <a:spcPct val="90000"/>
              </a:lnSpc>
            </a:pPr>
            <a:r>
              <a:rPr lang="fr-CA"/>
              <a:t>Si R:\public_html contient d’autres fichiers ou des sous-dossiers, on peut </a:t>
            </a:r>
            <a:r>
              <a:rPr lang="fr-CA" i="1"/>
              <a:t>ajouter le chemin d’accès</a:t>
            </a:r>
            <a:r>
              <a:rPr lang="fr-CA"/>
              <a:t> de ces éléments au bout de l’URL de base du site pour y accéder</a:t>
            </a:r>
          </a:p>
        </p:txBody>
      </p:sp>
    </p:spTree>
    <p:extLst>
      <p:ext uri="{BB962C8B-B14F-4D97-AF65-F5344CB8AC3E}">
        <p14:creationId xmlns:p14="http://schemas.microsoft.com/office/powerpoint/2010/main" val="40878212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717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DB03E7-9F1E-4C93-8FDD-2890760A5C70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Exemple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R:\public_html\</a:t>
            </a:r>
            <a:r>
              <a:rPr lang="fr-CA" sz="2400"/>
              <a:t>judo\histo.html</a:t>
            </a:r>
          </a:p>
          <a:p>
            <a:pPr eaLnBrk="1" hangingPunct="1"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http://www.gin-ebsi.umontreal.ca/p123456/</a:t>
            </a:r>
            <a:r>
              <a:rPr lang="fr-CA" sz="2400"/>
              <a:t>judo/histo.html</a:t>
            </a:r>
            <a:br>
              <a:rPr lang="fr-CA" sz="2400"/>
            </a:br>
            <a:endParaRPr lang="fr-CA" sz="2400"/>
          </a:p>
          <a:p>
            <a:pPr eaLnBrk="1" hangingPunct="1"/>
            <a:r>
              <a:rPr lang="fr-CA" sz="3600"/>
              <a:t>Il faut remplacer les « \ » par des « / »</a:t>
            </a:r>
          </a:p>
          <a:p>
            <a:pPr eaLnBrk="1" hangingPunct="1"/>
            <a:r>
              <a:rPr lang="fr-CA" sz="3600"/>
              <a:t>Même chose pour les images:</a:t>
            </a:r>
          </a:p>
          <a:p>
            <a:pPr eaLnBrk="1" hangingPunct="1">
              <a:buFontTx/>
              <a:buNone/>
            </a:pPr>
            <a:endParaRPr lang="fr-CA" sz="280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R:\public_html\</a:t>
            </a:r>
            <a:r>
              <a:rPr lang="fr-CA" sz="2400"/>
              <a:t>images\p1.jpg</a:t>
            </a:r>
          </a:p>
          <a:p>
            <a:pPr eaLnBrk="1" hangingPunct="1"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http://www.gin-ebsi.umontreal.ca/p123456/</a:t>
            </a:r>
            <a:r>
              <a:rPr lang="fr-CA" sz="2400"/>
              <a:t>images/p1.jpg</a:t>
            </a:r>
          </a:p>
        </p:txBody>
      </p:sp>
    </p:spTree>
    <p:extLst>
      <p:ext uri="{BB962C8B-B14F-4D97-AF65-F5344CB8AC3E}">
        <p14:creationId xmlns:p14="http://schemas.microsoft.com/office/powerpoint/2010/main" val="33764614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819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4C9AA4-C30F-4D26-A619-C56AF05B9E0E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Liens hypertextuels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600200"/>
            <a:ext cx="8715375" cy="4525963"/>
          </a:xfrm>
        </p:spPr>
        <p:txBody>
          <a:bodyPr/>
          <a:lstStyle/>
          <a:p>
            <a:pPr eaLnBrk="1" hangingPunct="1"/>
            <a:r>
              <a:rPr lang="fr-CA"/>
              <a:t>C’est avec ces URL qu’on peut inclure des images dans un fichier XHTML, et faire des liens </a:t>
            </a:r>
            <a:r>
              <a:rPr lang="fr-CA" i="1"/>
              <a:t>entre</a:t>
            </a:r>
            <a:r>
              <a:rPr lang="fr-CA"/>
              <a:t> les fichiers XHTML d’un site:</a:t>
            </a:r>
            <a:br>
              <a:rPr lang="fr-CA"/>
            </a:br>
            <a:endParaRPr lang="fr-CA"/>
          </a:p>
          <a:p>
            <a:pPr eaLnBrk="1" hangingPunct="1">
              <a:buFontTx/>
              <a:buNone/>
            </a:pPr>
            <a:r>
              <a:rPr lang="fr-CA" sz="2400"/>
              <a:t>&lt;a href=</a:t>
            </a:r>
            <a:br>
              <a:rPr lang="fr-CA" sz="2400"/>
            </a:br>
            <a:r>
              <a:rPr lang="fr-CA" sz="2400"/>
              <a:t>"</a:t>
            </a:r>
            <a:r>
              <a:rPr lang="fr-CA" sz="2400">
                <a:solidFill>
                  <a:schemeClr val="folHlink"/>
                </a:solidFill>
              </a:rPr>
              <a:t>http://www.gin-ebsi.umontreal.ca/p123456/judo/histo.html</a:t>
            </a:r>
            <a:r>
              <a:rPr lang="fr-CA" sz="2400"/>
              <a:t>"&gt; Consultez ma page sur l’histoire du judo&lt;/a&gt;</a:t>
            </a:r>
          </a:p>
          <a:p>
            <a:pPr eaLnBrk="1" hangingPunct="1">
              <a:buFontTx/>
              <a:buNone/>
            </a:pPr>
            <a:endParaRPr lang="fr-CA"/>
          </a:p>
          <a:p>
            <a:pPr eaLnBrk="1" hangingPunct="1"/>
            <a:r>
              <a:rPr lang="fr-CA"/>
              <a:t>MAIS…</a:t>
            </a:r>
          </a:p>
        </p:txBody>
      </p:sp>
    </p:spTree>
    <p:extLst>
      <p:ext uri="{BB962C8B-B14F-4D97-AF65-F5344CB8AC3E}">
        <p14:creationId xmlns:p14="http://schemas.microsoft.com/office/powerpoint/2010/main" val="83309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92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E289CE-21DF-428D-9128-6D0D0EADFA2F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URL absolus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/>
              <a:t>Ces URL complets s’appellent des URL </a:t>
            </a:r>
            <a:r>
              <a:rPr lang="fr-CA" i="1"/>
              <a:t>absolus</a:t>
            </a:r>
            <a:r>
              <a:rPr lang="fr-CA"/>
              <a:t> (un internaute peut les taper directement dans la barre adresse de son navigateur)</a:t>
            </a:r>
          </a:p>
          <a:p>
            <a:pPr eaLnBrk="1" hangingPunct="1"/>
            <a:r>
              <a:rPr lang="fr-CA"/>
              <a:t>Si on place des URL </a:t>
            </a:r>
            <a:r>
              <a:rPr lang="fr-CA" i="1"/>
              <a:t>absolus </a:t>
            </a:r>
            <a:r>
              <a:rPr lang="fr-CA"/>
              <a:t>dans nos liens hypertextuels: si jamais l’URL de base de notre site change, ces URL ne sont plus bons…</a:t>
            </a:r>
          </a:p>
        </p:txBody>
      </p:sp>
    </p:spTree>
    <p:extLst>
      <p:ext uri="{BB962C8B-B14F-4D97-AF65-F5344CB8AC3E}">
        <p14:creationId xmlns:p14="http://schemas.microsoft.com/office/powerpoint/2010/main" val="180880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Site web </a:t>
            </a:r>
            <a:r>
              <a:rPr lang="fr-CA" i="1" dirty="0"/>
              <a:t>statique </a:t>
            </a:r>
            <a:r>
              <a:rPr lang="fr-CA" dirty="0"/>
              <a:t>(3/3)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Lorsqu’on tape l’URL d’un fichier dans la barre d’adresse de son navigateur (ou qu’on clique un lien vers cet URL):</a:t>
            </a:r>
          </a:p>
          <a:p>
            <a:pPr lvl="1"/>
            <a:r>
              <a:rPr lang="fr-CA" dirty="0"/>
              <a:t>Notre navigateur envoie l’URL au serveur</a:t>
            </a:r>
          </a:p>
          <a:p>
            <a:pPr lvl="1"/>
            <a:r>
              <a:rPr lang="fr-CA" dirty="0"/>
              <a:t>Le serveur récupère le fichier demandé de son système de fichier...</a:t>
            </a:r>
          </a:p>
          <a:p>
            <a:pPr lvl="1"/>
            <a:r>
              <a:rPr lang="fr-CA" dirty="0"/>
              <a:t>... et l’envoie directement au navigateur, qui l’affiche à l’écran (ou le traite de façon appropriée pour le type de fichier)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Copyright © 2003-2012 Yves Marcoux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DB5C2-C557-458E-9F35-C4F9E041E4A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7219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024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2C8FB-2184-4D7D-91AA-AE62E296C404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Adresses absolues vs relatives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dirty="0"/>
              <a:t>Comme une adresse postale complète versus « un étage plus haut, troisième porte à droite en sortant de l’ascenseur »</a:t>
            </a:r>
          </a:p>
          <a:p>
            <a:pPr eaLnBrk="1" hangingPunct="1"/>
            <a:r>
              <a:rPr lang="fr-CA" dirty="0"/>
              <a:t>Si l’adresse change (p.ex., si on change le nom de la rue de « Parc » à « Robert-Bourassa »), l’adresse complète n’est plus bonne, mais l’adresse relative demeure valide!</a:t>
            </a:r>
          </a:p>
        </p:txBody>
      </p:sp>
    </p:spTree>
    <p:extLst>
      <p:ext uri="{BB962C8B-B14F-4D97-AF65-F5344CB8AC3E}">
        <p14:creationId xmlns:p14="http://schemas.microsoft.com/office/powerpoint/2010/main" val="13188214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126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DFCCF-3715-4C18-9295-7885B435FD9E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(suite)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/>
              <a:t>Notamment, si on place des URL absolus dans nos liens hypertextuels, ces liens ne fonctionnent pas </a:t>
            </a:r>
            <a:r>
              <a:rPr lang="fr-CA" i="1"/>
              <a:t>pendant qu’on développe le site</a:t>
            </a:r>
            <a:r>
              <a:rPr lang="fr-CA"/>
              <a:t> sur C:\Tempo (ou n’importe où ailleurs)!</a:t>
            </a:r>
          </a:p>
          <a:p>
            <a:pPr eaLnBrk="1" hangingPunct="1"/>
            <a:r>
              <a:rPr lang="fr-CA"/>
              <a:t>Solution: utiliser des URL </a:t>
            </a:r>
            <a:r>
              <a:rPr lang="fr-CA" i="1"/>
              <a:t>relatifs</a:t>
            </a:r>
            <a:r>
              <a:rPr lang="fr-CA"/>
              <a:t> dans nos liens hypertextuels… </a:t>
            </a:r>
          </a:p>
        </p:txBody>
      </p:sp>
    </p:spTree>
    <p:extLst>
      <p:ext uri="{BB962C8B-B14F-4D97-AF65-F5344CB8AC3E}">
        <p14:creationId xmlns:p14="http://schemas.microsoft.com/office/powerpoint/2010/main" val="12397264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2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pic>
        <p:nvPicPr>
          <p:cNvPr id="12291" name="Picture 8" descr="MCj04338560000[1]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169150" y="1249363"/>
            <a:ext cx="17287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9" descr="MPj04385130000[1]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07950" y="3625850"/>
            <a:ext cx="22367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Line 10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20775" y="1538288"/>
            <a:ext cx="295275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294" name="Line 1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192213" y="3986213"/>
            <a:ext cx="2881312" cy="220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295" name="Line 12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00275" y="1033463"/>
            <a:ext cx="4176713" cy="3457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296" name="Line 1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065463" y="4805363"/>
            <a:ext cx="1871662" cy="143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297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37125" y="4778375"/>
            <a:ext cx="1655763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298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376988" y="2506663"/>
            <a:ext cx="2555875" cy="195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299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7167563" y="3859213"/>
            <a:ext cx="1765300" cy="1350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300" name="Lin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169150" y="5210175"/>
            <a:ext cx="1152525" cy="954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301" name="Text Box 1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-8422873">
            <a:off x="3136900" y="34750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>
                <a:ea typeface="ＭＳ Ｐゴシック" pitchFamily="34" charset="-128"/>
              </a:rPr>
              <a:t>DBTextRoad</a:t>
            </a:r>
          </a:p>
        </p:txBody>
      </p:sp>
      <p:sp>
        <p:nvSpPr>
          <p:cNvPr id="12302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-2377609">
            <a:off x="7024688" y="3482975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>
                <a:ea typeface="ＭＳ Ｐゴシック" pitchFamily="34" charset="-128"/>
              </a:rPr>
              <a:t>Chemin Inform</a:t>
            </a:r>
          </a:p>
        </p:txBody>
      </p:sp>
      <p:sp>
        <p:nvSpPr>
          <p:cNvPr id="12303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-2293499">
            <a:off x="2273300" y="520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CA" b="1">
                <a:ea typeface="ＭＳ Ｐゴシック" pitchFamily="34" charset="-128"/>
              </a:rPr>
              <a:t>Impasse de Venn</a:t>
            </a:r>
          </a:p>
        </p:txBody>
      </p:sp>
      <p:pic>
        <p:nvPicPr>
          <p:cNvPr id="12304" name="Picture 21" descr="MCj04241140000[1]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089650" y="3698875"/>
            <a:ext cx="4810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4" descr="MCj04397970000[1]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695450" y="1404938"/>
            <a:ext cx="11525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5950" y="3122613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ea typeface="ＭＳ Ｐゴシック" pitchFamily="34" charset="-128"/>
              </a:rPr>
              <a:t>Maison A</a:t>
            </a:r>
          </a:p>
        </p:txBody>
      </p:sp>
      <p:sp>
        <p:nvSpPr>
          <p:cNvPr id="12307" name="Text Box 2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72363" y="9620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ea typeface="ＭＳ Ｐゴシック" pitchFamily="34" charset="-128"/>
              </a:rPr>
              <a:t>Maison B</a:t>
            </a:r>
          </a:p>
        </p:txBody>
      </p:sp>
      <p:sp>
        <p:nvSpPr>
          <p:cNvPr id="12308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73525" y="1609725"/>
            <a:ext cx="22320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b="1">
                <a:ea typeface="ＭＳ Ｐゴシック" pitchFamily="34" charset="-128"/>
              </a:rPr>
              <a:t>SCITÉ du futur</a:t>
            </a:r>
          </a:p>
        </p:txBody>
      </p:sp>
      <p:pic>
        <p:nvPicPr>
          <p:cNvPr id="12309" name="Picture 31" descr="MCj04241720000[1]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884488" y="3713163"/>
            <a:ext cx="53975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ZoneTexte 199"/>
          <p:cNvSpPr txBox="1">
            <a:spLocks noChangeArrowheads="1"/>
          </p:cNvSpPr>
          <p:nvPr/>
        </p:nvSpPr>
        <p:spPr bwMode="auto">
          <a:xfrm>
            <a:off x="146050" y="333375"/>
            <a:ext cx="3592513" cy="4048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CA" b="1" dirty="0">
                <a:latin typeface="Calibri" pitchFamily="34" charset="0"/>
              </a:rPr>
              <a:t>Adresse absolue vs Adresse relative</a:t>
            </a:r>
          </a:p>
        </p:txBody>
      </p:sp>
      <p:sp>
        <p:nvSpPr>
          <p:cNvPr id="12313" name="Espace réservé du numéro de diapositive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BBC91-790C-4599-A997-5A86812CCCF1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284538" y="6580584"/>
            <a:ext cx="2579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1400" dirty="0"/>
              <a:t>D’après Arnaud D’</a:t>
            </a:r>
            <a:r>
              <a:rPr lang="fr-CA" sz="1400" dirty="0" err="1"/>
              <a:t>Alayer</a:t>
            </a:r>
            <a:r>
              <a:rPr lang="fr-CA" sz="1400" dirty="0"/>
              <a:t> 2008</a:t>
            </a:r>
          </a:p>
        </p:txBody>
      </p:sp>
    </p:spTree>
    <p:extLst>
      <p:ext uri="{BB962C8B-B14F-4D97-AF65-F5344CB8AC3E}">
        <p14:creationId xmlns:p14="http://schemas.microsoft.com/office/powerpoint/2010/main" val="11891083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pied de page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/>
        <p:txBody>
          <a:bodyPr lIns="91430" tIns="45713" rIns="91430" bIns="45713"/>
          <a:lstStyle/>
          <a:p>
            <a:pPr eaLnBrk="1" hangingPunct="1"/>
            <a:r>
              <a:rPr lang="fr-CA" sz="5800"/>
              <a:t>Adresse absolue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4294967295"/>
            <p:custDataLst>
              <p:tags r:id="rId2"/>
            </p:custDataLst>
          </p:nvPr>
        </p:nvSpPr>
        <p:spPr>
          <a:xfrm>
            <a:off x="457200" y="1600200"/>
            <a:ext cx="4029075" cy="4525963"/>
          </a:xfrm>
        </p:spPr>
        <p:txBody>
          <a:bodyPr lIns="91430" tIns="45713" rIns="91430" bIns="45713"/>
          <a:lstStyle/>
          <a:p>
            <a:pPr eaLnBrk="1" hangingPunct="1"/>
            <a:r>
              <a:rPr lang="fr-CA" sz="2700"/>
              <a:t>Maison A</a:t>
            </a:r>
            <a:br>
              <a:rPr lang="fr-CA" sz="2700"/>
            </a:br>
            <a:r>
              <a:rPr lang="fr-CA" sz="2700"/>
              <a:t>10 Impasse de Venn</a:t>
            </a:r>
            <a:br>
              <a:rPr lang="fr-CA" sz="2700"/>
            </a:br>
            <a:r>
              <a:rPr lang="fr-CA" sz="2700"/>
              <a:t>SCITÉ du futur</a:t>
            </a:r>
            <a:br>
              <a:rPr lang="fr-CA" sz="3000"/>
            </a:br>
            <a:r>
              <a:rPr lang="fr-CA" sz="2700"/>
              <a:t>CANADA</a:t>
            </a:r>
            <a:br>
              <a:rPr lang="fr-CA" sz="2700"/>
            </a:br>
            <a:r>
              <a:rPr lang="fr-CA" sz="2700"/>
              <a:t> H0H 0H0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sz="half" idx="4294967295"/>
            <p:custDataLst>
              <p:tags r:id="rId3"/>
            </p:custDataLst>
          </p:nvPr>
        </p:nvSpPr>
        <p:spPr>
          <a:xfrm>
            <a:off x="4657725" y="1600200"/>
            <a:ext cx="4029075" cy="4525963"/>
          </a:xfrm>
        </p:spPr>
        <p:txBody>
          <a:bodyPr lIns="91430" tIns="45713" rIns="91430" bIns="45713"/>
          <a:lstStyle/>
          <a:p>
            <a:pPr eaLnBrk="1" hangingPunct="1"/>
            <a:r>
              <a:rPr lang="fr-CA" sz="2700"/>
              <a:t>Maison B</a:t>
            </a:r>
            <a:br>
              <a:rPr lang="fr-CA" sz="2700"/>
            </a:br>
            <a:r>
              <a:rPr lang="fr-CA" sz="2700"/>
              <a:t>30 chemin Inform</a:t>
            </a:r>
            <a:br>
              <a:rPr lang="fr-CA" sz="2700"/>
            </a:br>
            <a:r>
              <a:rPr lang="fr-CA" sz="2700"/>
              <a:t>SCITÉ du futur</a:t>
            </a:r>
            <a:br>
              <a:rPr lang="fr-CA" sz="2700"/>
            </a:br>
            <a:r>
              <a:rPr lang="fr-CA" sz="2700"/>
              <a:t>CANADA</a:t>
            </a:r>
            <a:br>
              <a:rPr lang="fr-CA" sz="2700"/>
            </a:br>
            <a:r>
              <a:rPr lang="fr-CA" sz="2700"/>
              <a:t> H0H 0H0</a:t>
            </a:r>
          </a:p>
        </p:txBody>
      </p:sp>
      <p:pic>
        <p:nvPicPr>
          <p:cNvPr id="13318" name="Picture 5" descr="MCj04338560000[1]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625" y="4221163"/>
            <a:ext cx="17287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MPj04385130000[1]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088" y="4005263"/>
            <a:ext cx="223678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AC0D0-0DF4-4145-9D54-3A045AAF7A92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284538" y="6580584"/>
            <a:ext cx="2579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1400" dirty="0"/>
              <a:t>D’après Arnaud D’</a:t>
            </a:r>
            <a:r>
              <a:rPr lang="fr-CA" sz="1400" dirty="0" err="1"/>
              <a:t>Alayer</a:t>
            </a:r>
            <a:r>
              <a:rPr lang="fr-CA" sz="1400" dirty="0"/>
              <a:t> 2008</a:t>
            </a:r>
          </a:p>
        </p:txBody>
      </p:sp>
    </p:spTree>
    <p:extLst>
      <p:ext uri="{BB962C8B-B14F-4D97-AF65-F5344CB8AC3E}">
        <p14:creationId xmlns:p14="http://schemas.microsoft.com/office/powerpoint/2010/main" val="33310570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pied de page 2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827088" y="549275"/>
            <a:ext cx="7366000" cy="1143000"/>
          </a:xfrm>
        </p:spPr>
        <p:txBody>
          <a:bodyPr lIns="91430" tIns="45713" rIns="91430" bIns="45713"/>
          <a:lstStyle/>
          <a:p>
            <a:pPr eaLnBrk="1" hangingPunct="1"/>
            <a:r>
              <a:rPr lang="fr-CA" sz="5800"/>
              <a:t>Adresse relative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827088" y="1882775"/>
            <a:ext cx="7366000" cy="3773488"/>
          </a:xfrm>
        </p:spPr>
        <p:txBody>
          <a:bodyPr lIns="91430" tIns="45713" rIns="91430" bIns="45713"/>
          <a:lstStyle/>
          <a:p>
            <a:pPr eaLnBrk="1" hangingPunct="1"/>
            <a:r>
              <a:rPr lang="fr-CA"/>
              <a:t>De Maison B vers Maison A</a:t>
            </a:r>
          </a:p>
          <a:p>
            <a:pPr lvl="1" eaLnBrk="1" hangingPunct="1"/>
            <a:r>
              <a:rPr lang="fr-CA"/>
              <a:t>À droite sur « Chemin Inform »</a:t>
            </a:r>
          </a:p>
          <a:p>
            <a:pPr lvl="1" eaLnBrk="1" hangingPunct="1"/>
            <a:r>
              <a:rPr lang="fr-CA"/>
              <a:t>À droite sur « DBTextRoad »</a:t>
            </a:r>
          </a:p>
          <a:p>
            <a:pPr lvl="1" eaLnBrk="1" hangingPunct="1"/>
            <a:r>
              <a:rPr lang="fr-CA"/>
              <a:t>À gauche sur « Impasse de Venn »</a:t>
            </a:r>
          </a:p>
          <a:p>
            <a:pPr lvl="1" eaLnBrk="1" hangingPunct="1"/>
            <a:r>
              <a:rPr lang="fr-CA"/>
              <a:t>Première maison</a:t>
            </a:r>
            <a:br>
              <a:rPr lang="fr-CA"/>
            </a:br>
            <a:r>
              <a:rPr lang="fr-CA"/>
              <a:t>à droite (no 10)</a:t>
            </a:r>
          </a:p>
        </p:txBody>
      </p:sp>
      <p:grpSp>
        <p:nvGrpSpPr>
          <p:cNvPr id="1031" name="Groupe 7"/>
          <p:cNvGrpSpPr>
            <a:grpSpLocks/>
          </p:cNvGrpSpPr>
          <p:nvPr/>
        </p:nvGrpSpPr>
        <p:grpSpPr bwMode="auto">
          <a:xfrm>
            <a:off x="3929063" y="4173538"/>
            <a:ext cx="3455987" cy="1903412"/>
            <a:chOff x="319088" y="1625658"/>
            <a:chExt cx="9582878" cy="5278380"/>
          </a:xfrm>
        </p:grpSpPr>
        <p:pic>
          <p:nvPicPr>
            <p:cNvPr id="1035" name="Picture 8" descr="MCj04338560000[1]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380288" y="1916113"/>
              <a:ext cx="1728787" cy="1728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9" descr="MPj04385130000[1]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9088" y="4292600"/>
              <a:ext cx="2236787" cy="206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7" name="Line 10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331913" y="2205038"/>
              <a:ext cx="2952750" cy="2447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38" name="Line 11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1403350" y="4652963"/>
              <a:ext cx="2881313" cy="22050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39" name="Line 1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411413" y="1700213"/>
              <a:ext cx="4176712" cy="34575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40" name="Line 1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>
              <a:off x="3276600" y="5472113"/>
              <a:ext cx="1871663" cy="1431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41" name="Line 1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48263" y="5445125"/>
              <a:ext cx="1655762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42" name="Line 1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6588125" y="3173413"/>
              <a:ext cx="2555875" cy="195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43" name="Line 1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7378700" y="4525963"/>
              <a:ext cx="1765300" cy="1350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44" name="Line 1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7380288" y="5876925"/>
              <a:ext cx="1152525" cy="954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045" name="Text Box 18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-8422873">
              <a:off x="3348038" y="3983741"/>
              <a:ext cx="2952750" cy="682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1000" b="1">
                  <a:ea typeface="ＭＳ Ｐゴシック" pitchFamily="34" charset="-128"/>
                </a:rPr>
                <a:t>DBTextRoad</a:t>
              </a:r>
            </a:p>
          </p:txBody>
        </p:sp>
        <p:sp>
          <p:nvSpPr>
            <p:cNvPr id="1046" name="Text Box 1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 rot="-2377609">
              <a:off x="6667693" y="4196366"/>
              <a:ext cx="3234273" cy="682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1000" b="1">
                  <a:ea typeface="ＭＳ Ｐゴシック" pitchFamily="34" charset="-128"/>
                </a:rPr>
                <a:t>Chemin Inform</a:t>
              </a:r>
            </a:p>
          </p:txBody>
        </p:sp>
        <p:sp>
          <p:nvSpPr>
            <p:cNvPr id="1047" name="Rectangle 2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-2293499">
              <a:off x="1811323" y="5711010"/>
              <a:ext cx="3371835" cy="677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CA" sz="1000" b="1">
                  <a:ea typeface="ＭＳ Ｐゴシック" pitchFamily="34" charset="-128"/>
                </a:rPr>
                <a:t>Impasse de Venn</a:t>
              </a:r>
            </a:p>
          </p:txBody>
        </p:sp>
        <p:pic>
          <p:nvPicPr>
            <p:cNvPr id="1048" name="Picture 21" descr="MCj04241140000[1]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6300788" y="4365625"/>
              <a:ext cx="481012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9" name="Text Box 2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7172" y="3804806"/>
              <a:ext cx="1972039" cy="677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A" sz="1000">
                  <a:ea typeface="ＭＳ Ｐゴシック" pitchFamily="34" charset="-128"/>
                </a:rPr>
                <a:t>Maison A</a:t>
              </a:r>
            </a:p>
          </p:txBody>
        </p:sp>
        <p:sp>
          <p:nvSpPr>
            <p:cNvPr id="1050" name="Text Box 2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50123" y="1625658"/>
              <a:ext cx="1972039" cy="677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A" sz="1000">
                  <a:ea typeface="ＭＳ Ｐゴシック" pitchFamily="34" charset="-128"/>
                </a:rPr>
                <a:t>Maison B</a:t>
              </a:r>
            </a:p>
          </p:txBody>
        </p:sp>
        <p:pic>
          <p:nvPicPr>
            <p:cNvPr id="1051" name="Picture 31" descr="MCj04241720000[1]"/>
            <p:cNvPicPr>
              <a:picLocks noChangeAspect="1" noChangeArrowheads="1"/>
            </p:cNvPicPr>
            <p:nvPr>
              <p:custDataLst>
                <p:tags r:id="rId19"/>
              </p:custDataLst>
            </p:nvPr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095625" y="4379913"/>
              <a:ext cx="539750" cy="849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3" name="Espace réservé du numéro de diapositive 2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73F5F8-6B5F-4582-99B6-FBC409526D62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1034" name="Text Box 22"/>
          <p:cNvSpPr txBox="1">
            <a:spLocks noChangeArrowheads="1"/>
          </p:cNvSpPr>
          <p:nvPr/>
        </p:nvSpPr>
        <p:spPr bwMode="auto">
          <a:xfrm>
            <a:off x="3284538" y="6580584"/>
            <a:ext cx="2579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1400" dirty="0"/>
              <a:t>D’après Arnaud D’</a:t>
            </a:r>
            <a:r>
              <a:rPr lang="fr-CA" sz="1400" dirty="0" err="1"/>
              <a:t>Alayer</a:t>
            </a:r>
            <a:r>
              <a:rPr lang="fr-CA" sz="1400" dirty="0"/>
              <a:t> 2008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14863" y="4932363"/>
              <a:ext cx="2536825" cy="1101725"/>
            </p14:xfrm>
          </p:contentPart>
        </mc:Choice>
        <mc:Fallback xmlns="">
          <p:pic>
            <p:nvPicPr>
              <p:cNvPr id="10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599021" y="4869017"/>
                <a:ext cx="2568508" cy="1228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27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9938" y="5775325"/>
              <a:ext cx="217487" cy="174625"/>
            </p14:xfrm>
          </p:contentPart>
        </mc:Choice>
        <mc:Fallback xmlns="">
          <p:pic>
            <p:nvPicPr>
              <p:cNvPr id="1027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564095" y="5711596"/>
                <a:ext cx="249174" cy="3017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62311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433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4F4481-A5D3-4616-9154-48029E8F24C5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/>
              <a:t>Liens hypertextuels avec URL relatifs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2486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400"/>
              <a:t>	&lt;a href=</a:t>
            </a:r>
            <a:br>
              <a:rPr lang="fr-CA" sz="2400"/>
            </a:br>
            <a:r>
              <a:rPr lang="fr-CA" sz="2400"/>
              <a:t>"</a:t>
            </a:r>
            <a:r>
              <a:rPr lang="fr-CA" sz="2400">
                <a:solidFill>
                  <a:schemeClr val="folHlink"/>
                </a:solidFill>
              </a:rPr>
              <a:t>judo/histo.html</a:t>
            </a:r>
            <a:r>
              <a:rPr lang="fr-CA" sz="2400"/>
              <a:t>"&gt;</a:t>
            </a:r>
            <a:br>
              <a:rPr lang="fr-CA" sz="2400"/>
            </a:br>
            <a:r>
              <a:rPr lang="fr-CA" sz="2400"/>
              <a:t>Consultez ma page sur l’histoire du judo&lt;/a&gt;</a:t>
            </a:r>
          </a:p>
          <a:p>
            <a:pPr eaLnBrk="1" hangingPunct="1">
              <a:lnSpc>
                <a:spcPct val="90000"/>
              </a:lnSpc>
            </a:pPr>
            <a:r>
              <a:rPr lang="fr-CA"/>
              <a:t>On omet la partie « de base » de l’URL</a:t>
            </a:r>
          </a:p>
          <a:p>
            <a:pPr eaLnBrk="1" hangingPunct="1">
              <a:lnSpc>
                <a:spcPct val="90000"/>
              </a:lnSpc>
            </a:pPr>
            <a:r>
              <a:rPr lang="fr-CA"/>
              <a:t>Ce lien pointera toujours à la page « histo.html » dans un sous-dossier « judo », peu importe où il est placé!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R:\public_html\</a:t>
            </a:r>
            <a:r>
              <a:rPr lang="fr-CA" sz="2400"/>
              <a:t>judo\histo.html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400"/>
              <a:t>	ou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CA" sz="2400">
                <a:solidFill>
                  <a:schemeClr val="folHlink"/>
                </a:solidFill>
              </a:rPr>
              <a:t>http://www.gin-ebsi.umontreal.ca/p123456/</a:t>
            </a:r>
            <a:r>
              <a:rPr lang="fr-CA" sz="2400"/>
              <a:t>judo/histo.html</a:t>
            </a:r>
          </a:p>
        </p:txBody>
      </p:sp>
    </p:spTree>
    <p:extLst>
      <p:ext uri="{BB962C8B-B14F-4D97-AF65-F5344CB8AC3E}">
        <p14:creationId xmlns:p14="http://schemas.microsoft.com/office/powerpoint/2010/main" val="5269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536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6EA18-3467-4D53-87DD-9027F9F2BF95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Les liens « internes »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/>
            <a:r>
              <a:rPr lang="fr-CA" sz="3500"/>
              <a:t>Un lien « interne » est un cas particulier de lien hypertextuel</a:t>
            </a:r>
          </a:p>
          <a:p>
            <a:pPr eaLnBrk="1" hangingPunct="1"/>
            <a:r>
              <a:rPr lang="fr-CA" sz="3500"/>
              <a:t>Un lien interne permet de passer d’une section à une autre du même document XHTML; il permet de « naviguer » à l’intérieur d’un document XHTML</a:t>
            </a:r>
          </a:p>
        </p:txBody>
      </p:sp>
    </p:spTree>
    <p:extLst>
      <p:ext uri="{BB962C8B-B14F-4D97-AF65-F5344CB8AC3E}">
        <p14:creationId xmlns:p14="http://schemas.microsoft.com/office/powerpoint/2010/main" val="2139484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638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CE832-72EB-467E-AB3C-89144E45CF15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300" dirty="0"/>
              <a:t>Pour placer un lien </a:t>
            </a:r>
            <a:r>
              <a:rPr lang="fr-CA" sz="4000" dirty="0"/>
              <a:t>« interne » dans un document HTML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CA" sz="2600"/>
              <a:t>On localise d'abord l’élément auquel on veut que le lien mène (la destination du lien)</a:t>
            </a:r>
          </a:p>
          <a:p>
            <a:pPr lvl="1" eaLnBrk="1" hangingPunct="1">
              <a:lnSpc>
                <a:spcPct val="80000"/>
              </a:lnSpc>
            </a:pPr>
            <a:r>
              <a:rPr lang="fr-CA" sz="2400"/>
              <a:t>Ex.: </a:t>
            </a:r>
            <a:r>
              <a:rPr lang="fr-CA" sz="2000">
                <a:solidFill>
                  <a:schemeClr val="folHlink"/>
                </a:solidFill>
              </a:rPr>
              <a:t>&lt;h2&gt;Section 3&lt;/h2&gt;</a:t>
            </a:r>
            <a:endParaRPr lang="fr-CA" sz="240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fr-CA" sz="2600"/>
              <a:t>On ajoute à cet élément un attribut </a:t>
            </a:r>
            <a:r>
              <a:rPr lang="fr-CA" sz="2600" i="1"/>
              <a:t>id</a:t>
            </a:r>
            <a:r>
              <a:rPr lang="fr-CA" sz="2600"/>
              <a:t>, auquel on donne comme valeur un nom unique quelconque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fr-CA" sz="2400"/>
              <a:t>Ex.: </a:t>
            </a:r>
            <a:r>
              <a:rPr lang="fr-CA" sz="2000"/>
              <a:t>&lt;h2 </a:t>
            </a:r>
            <a:r>
              <a:rPr lang="fr-CA" sz="2000">
                <a:solidFill>
                  <a:schemeClr val="folHlink"/>
                </a:solidFill>
              </a:rPr>
              <a:t>id="sect3"</a:t>
            </a:r>
            <a:r>
              <a:rPr lang="fr-CA" sz="2000"/>
              <a:t>&gt;Section 3&lt;/h2&gt;</a:t>
            </a:r>
          </a:p>
          <a:p>
            <a:pPr eaLnBrk="1" hangingPunct="1">
              <a:lnSpc>
                <a:spcPct val="80000"/>
              </a:lnSpc>
            </a:pPr>
            <a:r>
              <a:rPr lang="fr-CA" sz="2600"/>
              <a:t>On inscrit ce nom unique (précédé de « # ») comme valeur de l’attribut </a:t>
            </a:r>
            <a:r>
              <a:rPr lang="fr-CA" sz="2800" i="1"/>
              <a:t>href</a:t>
            </a:r>
            <a:r>
              <a:rPr lang="fr-CA" sz="2600"/>
              <a:t> d’un élément &lt;a&gt; </a:t>
            </a:r>
            <a:r>
              <a:rPr lang="fr-CA" sz="2600" i="1"/>
              <a:t>dans le même document</a:t>
            </a:r>
            <a:r>
              <a:rPr lang="fr-CA" sz="2800"/>
              <a:t>. Cet élément devient le point de départ du lien interne.</a:t>
            </a:r>
          </a:p>
          <a:p>
            <a:pPr lvl="1" eaLnBrk="1" hangingPunct="1">
              <a:lnSpc>
                <a:spcPct val="80000"/>
              </a:lnSpc>
            </a:pPr>
            <a:r>
              <a:rPr lang="fr-CA" sz="2400"/>
              <a:t>Ex.: </a:t>
            </a:r>
            <a:r>
              <a:rPr lang="fr-CA" sz="2000"/>
              <a:t>&lt;p&gt;Consultez la &lt;a </a:t>
            </a:r>
            <a:r>
              <a:rPr lang="fr-CA" sz="2000">
                <a:solidFill>
                  <a:schemeClr val="folHlink"/>
                </a:solidFill>
              </a:rPr>
              <a:t>href="#sect3"</a:t>
            </a:r>
            <a:r>
              <a:rPr lang="fr-CA" sz="2000"/>
              <a:t>&gt;Section 3&lt;/a&gt; du présent document.&lt;/p&gt;</a:t>
            </a:r>
          </a:p>
        </p:txBody>
      </p:sp>
    </p:spTree>
    <p:extLst>
      <p:ext uri="{BB962C8B-B14F-4D97-AF65-F5344CB8AC3E}">
        <p14:creationId xmlns:p14="http://schemas.microsoft.com/office/powerpoint/2010/main" val="19741791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74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4AF5A-2092-4300-921B-7C78E528AAEF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000"/>
              <a:t>Lien vers un point précis dans un document</a:t>
            </a:r>
            <a:endParaRPr lang="fr-FR" sz="4000" b="1">
              <a:latin typeface="Courier New" pitchFamily="49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/>
              <a:t>La valeur de l'attribut</a:t>
            </a:r>
            <a:r>
              <a:rPr lang="fr-CA" sz="2800"/>
              <a:t> </a:t>
            </a:r>
            <a:r>
              <a:rPr lang="fr-CA" sz="2800" b="1">
                <a:latin typeface="Courier New" pitchFamily="49" charset="0"/>
              </a:rPr>
              <a:t>id</a:t>
            </a:r>
            <a:r>
              <a:rPr lang="fr-CA" sz="2800"/>
              <a:t> </a:t>
            </a:r>
            <a:r>
              <a:rPr lang="fr-CA"/>
              <a:t>(précédée de « # ») peut être ajoutée au bout de l’URL du document pour pointer à ce point précis dans le document (plutôt qu’au début); ex.:</a:t>
            </a:r>
          </a:p>
          <a:p>
            <a:pPr lvl="1" eaLnBrk="1" hangingPunct="1">
              <a:lnSpc>
                <a:spcPct val="20000"/>
              </a:lnSpc>
              <a:buFontTx/>
              <a:buNone/>
            </a:pPr>
            <a:endParaRPr lang="fr-CA" sz="2000"/>
          </a:p>
          <a:p>
            <a:pPr lvl="1" eaLnBrk="1" hangingPunct="1">
              <a:buFontTx/>
              <a:buNone/>
            </a:pPr>
            <a:r>
              <a:rPr lang="fr-CA" sz="2000" i="1"/>
              <a:t>Dans un autre document:</a:t>
            </a:r>
          </a:p>
          <a:p>
            <a:pPr lvl="1" eaLnBrk="1" hangingPunct="1">
              <a:lnSpc>
                <a:spcPct val="50000"/>
              </a:lnSpc>
              <a:buFontTx/>
              <a:buNone/>
            </a:pPr>
            <a:endParaRPr lang="fr-CA" sz="2000" i="1"/>
          </a:p>
          <a:p>
            <a:pPr lvl="1" eaLnBrk="1" hangingPunct="1">
              <a:buFontTx/>
              <a:buNone/>
            </a:pPr>
            <a:r>
              <a:rPr lang="fr-CA" sz="2000"/>
              <a:t>&lt;p&gt;Voir la </a:t>
            </a:r>
            <a:r>
              <a:rPr lang="fr-CA" sz="2000">
                <a:solidFill>
                  <a:schemeClr val="folHlink"/>
                </a:solidFill>
              </a:rPr>
              <a:t>&lt;a href="http://ma.com/ra.html</a:t>
            </a:r>
            <a:r>
              <a:rPr lang="fr-CA" sz="2000" u="sng">
                <a:solidFill>
                  <a:schemeClr val="folHlink"/>
                </a:solidFill>
              </a:rPr>
              <a:t>#sect3</a:t>
            </a:r>
            <a:r>
              <a:rPr lang="fr-CA" sz="2000">
                <a:solidFill>
                  <a:schemeClr val="folHlink"/>
                </a:solidFill>
              </a:rPr>
              <a:t>"&gt;</a:t>
            </a:r>
            <a:r>
              <a:rPr lang="fr-CA" sz="2000"/>
              <a:t>Section 3 du rapport annuel</a:t>
            </a:r>
            <a:r>
              <a:rPr lang="fr-CA" sz="2000">
                <a:solidFill>
                  <a:schemeClr val="folHlink"/>
                </a:solidFill>
              </a:rPr>
              <a:t>&lt;/a&gt;</a:t>
            </a:r>
            <a:r>
              <a:rPr lang="fr-CA" sz="2000"/>
              <a:t>.&lt;/p&gt;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fr-CA" sz="1800"/>
          </a:p>
          <a:p>
            <a:pPr lvl="1" eaLnBrk="1" hangingPunct="1">
              <a:buFontTx/>
              <a:buNone/>
            </a:pPr>
            <a:r>
              <a:rPr lang="fr-CA" sz="1800" i="1"/>
              <a:t>Ce lien mènera directement à l’élément portant l’attribut </a:t>
            </a:r>
            <a:r>
              <a:rPr lang="fr-CA" sz="1800" b="1" i="1">
                <a:latin typeface="Courier New" pitchFamily="49" charset="0"/>
              </a:rPr>
              <a:t>id="sect3"</a:t>
            </a:r>
            <a:r>
              <a:rPr lang="fr-CA" sz="1800" i="1"/>
              <a:t>, et non au début du document</a:t>
            </a:r>
          </a:p>
        </p:txBody>
      </p:sp>
    </p:spTree>
    <p:extLst>
      <p:ext uri="{BB962C8B-B14F-4D97-AF65-F5344CB8AC3E}">
        <p14:creationId xmlns:p14="http://schemas.microsoft.com/office/powerpoint/2010/main" val="5523958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Copyright © 2003-2012 Yves Marcoux</a:t>
            </a:r>
          </a:p>
        </p:txBody>
      </p:sp>
      <p:sp>
        <p:nvSpPr>
          <p:cNvPr id="1843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B7CFE-B8CB-4583-8220-A9B31F2C2CE6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/>
              <a:t>« Hyperliens » pour courriel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sz="3600"/>
              <a:t>Les « hyperliens » vers une adresse de courrier électronique:</a:t>
            </a:r>
          </a:p>
          <a:p>
            <a:pPr lvl="1" eaLnBrk="1" hangingPunct="1"/>
            <a:r>
              <a:rPr lang="fr-CA"/>
              <a:t>l'attribut </a:t>
            </a:r>
            <a:r>
              <a:rPr lang="fr-CA" i="1"/>
              <a:t>href</a:t>
            </a:r>
            <a:r>
              <a:rPr lang="fr-CA"/>
              <a:t> est utilisé pour spécifier l'adresse à laquelle on veut qu’un courriel soit envoyé</a:t>
            </a:r>
          </a:p>
          <a:p>
            <a:pPr lvl="1" eaLnBrk="1" hangingPunct="1"/>
            <a:r>
              <a:rPr lang="fr-CA"/>
              <a:t>l'adresse doit être précédée de « mailto: »</a:t>
            </a:r>
          </a:p>
          <a:p>
            <a:pPr lvl="1" eaLnBrk="1" hangingPunct="1"/>
            <a:r>
              <a:rPr lang="fr-CA"/>
              <a:t>Ex.:</a:t>
            </a:r>
            <a:endParaRPr lang="fr-CA" sz="3200"/>
          </a:p>
          <a:p>
            <a:pPr lvl="1" eaLnBrk="1" hangingPunct="1">
              <a:spcBef>
                <a:spcPct val="70000"/>
              </a:spcBef>
              <a:buFontTx/>
              <a:buNone/>
            </a:pPr>
            <a:r>
              <a:rPr lang="fr-CA" sz="2600"/>
              <a:t>&lt;a href="mailto:luc.roy@umontreal.ca"&gt;Luc Roy&lt;/a&gt;</a:t>
            </a:r>
          </a:p>
        </p:txBody>
      </p:sp>
    </p:spTree>
    <p:extLst>
      <p:ext uri="{BB962C8B-B14F-4D97-AF65-F5344CB8AC3E}">
        <p14:creationId xmlns:p14="http://schemas.microsoft.com/office/powerpoint/2010/main" val="339593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6000" dirty="0"/>
              <a:t>Éléments du langage XHTML 1.0 Strict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fr-CA" sz="2800" dirty="0"/>
              <a:t>Copyright © 2003-2012 Yves Marcoux</a:t>
            </a:r>
            <a:br>
              <a:rPr lang="fr-CA" sz="2800" dirty="0"/>
            </a:br>
            <a:r>
              <a:rPr lang="fr-CA" sz="2800" dirty="0"/>
              <a:t>(inspiré d'Audrey </a:t>
            </a:r>
            <a:r>
              <a:rPr lang="fr-CA" sz="2800" dirty="0" err="1"/>
              <a:t>Laplante</a:t>
            </a:r>
            <a:r>
              <a:rPr lang="fr-CA" sz="2800" dirty="0"/>
              <a:t> 2002)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AC10-7A6E-45D9-B2F4-A82E1F0DF180}" type="slidenum">
              <a:rPr lang="fr-FR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09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B36B-69B3-4732-8505-FA5820AA2D53}" type="slidenum">
              <a:rPr lang="fr-FR"/>
              <a:pPr/>
              <a:t>7</a:t>
            </a:fld>
            <a:endParaRPr lang="fr-FR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 sz="4000" dirty="0"/>
              <a:t>Exemple de document</a:t>
            </a:r>
            <a:br>
              <a:rPr lang="fr-CA" sz="4000" dirty="0"/>
            </a:br>
            <a:r>
              <a:rPr lang="fr-CA" sz="4000" dirty="0"/>
              <a:t>XHTML 1.0 Strict</a:t>
            </a:r>
            <a:endParaRPr lang="fr-FR" sz="4000" dirty="0"/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&lt;html </a:t>
            </a:r>
            <a:r>
              <a:rPr lang="fr-FR" sz="1600" b="1" dirty="0" err="1">
                <a:latin typeface="Courier New" pitchFamily="49" charset="0"/>
              </a:rPr>
              <a:t>xmlns</a:t>
            </a:r>
            <a:r>
              <a:rPr lang="fr-FR" sz="1600" b="1" dirty="0">
                <a:latin typeface="Courier New" pitchFamily="49" charset="0"/>
              </a:rPr>
              <a:t>="http://www.w3.org/1999/xhtml" </a:t>
            </a:r>
            <a:r>
              <a:rPr lang="fr-FR" sz="1600" b="1" dirty="0" err="1">
                <a:latin typeface="Courier New" pitchFamily="49" charset="0"/>
              </a:rPr>
              <a:t>lang</a:t>
            </a:r>
            <a:r>
              <a:rPr lang="fr-FR" sz="1600" b="1" dirty="0">
                <a:latin typeface="Courier New" pitchFamily="49" charset="0"/>
              </a:rPr>
              <a:t>="</a:t>
            </a:r>
            <a:r>
              <a:rPr lang="fr-FR" sz="1600" b="1" dirty="0" err="1">
                <a:latin typeface="Courier New" pitchFamily="49" charset="0"/>
              </a:rPr>
              <a:t>fr</a:t>
            </a:r>
            <a:r>
              <a:rPr lang="fr-FR" sz="1600" b="1" dirty="0">
                <a:latin typeface="Courier New" pitchFamily="49" charset="0"/>
              </a:rPr>
              <a:t>-ca" </a:t>
            </a:r>
            <a:br>
              <a:rPr lang="fr-FR" sz="1600" b="1" dirty="0">
                <a:latin typeface="Courier New" pitchFamily="49" charset="0"/>
              </a:rPr>
            </a:br>
            <a:r>
              <a:rPr lang="fr-FR" sz="1600" b="1" dirty="0">
                <a:latin typeface="Courier New" pitchFamily="49" charset="0"/>
              </a:rPr>
              <a:t>	</a:t>
            </a:r>
            <a:r>
              <a:rPr lang="fr-FR" sz="1600" b="1" dirty="0" err="1">
                <a:latin typeface="Courier New" pitchFamily="49" charset="0"/>
              </a:rPr>
              <a:t>xml:lang</a:t>
            </a:r>
            <a:r>
              <a:rPr lang="fr-FR" sz="1600" b="1" dirty="0">
                <a:latin typeface="Courier New" pitchFamily="49" charset="0"/>
              </a:rPr>
              <a:t>="</a:t>
            </a:r>
            <a:r>
              <a:rPr lang="fr-FR" sz="1600" b="1" dirty="0" err="1">
                <a:latin typeface="Courier New" pitchFamily="49" charset="0"/>
              </a:rPr>
              <a:t>fr</a:t>
            </a:r>
            <a:r>
              <a:rPr lang="fr-FR" sz="1600" b="1" dirty="0">
                <a:latin typeface="Courier New" pitchFamily="49" charset="0"/>
              </a:rPr>
              <a:t>-ca"&gt;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&lt;</a:t>
            </a:r>
            <a:r>
              <a:rPr lang="fr-FR" sz="1600" b="1" dirty="0" err="1">
                <a:latin typeface="Courier New" pitchFamily="49" charset="0"/>
              </a:rPr>
              <a:t>head</a:t>
            </a:r>
            <a:r>
              <a:rPr lang="fr-FR" sz="1600" b="1" dirty="0"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	 &lt;</a:t>
            </a:r>
            <a:r>
              <a:rPr lang="fr-FR" sz="1600" b="1" dirty="0" err="1">
                <a:latin typeface="Courier New" pitchFamily="49" charset="0"/>
              </a:rPr>
              <a:t>title</a:t>
            </a:r>
            <a:r>
              <a:rPr lang="fr-FR" sz="1600" b="1" dirty="0"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latin typeface="Courier New" pitchFamily="49" charset="0"/>
              </a:rPr>
              <a:t>title</a:t>
            </a:r>
            <a:r>
              <a:rPr lang="fr-FR" sz="1600" b="1" dirty="0"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&lt;/</a:t>
            </a:r>
            <a:r>
              <a:rPr lang="fr-FR" sz="1600" b="1" dirty="0" err="1">
                <a:latin typeface="Courier New" pitchFamily="49" charset="0"/>
              </a:rPr>
              <a:t>head</a:t>
            </a:r>
            <a:r>
              <a:rPr lang="fr-FR" sz="1600" b="1" dirty="0"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latin typeface="Courier New" pitchFamily="49" charset="0"/>
              </a:rPr>
              <a:t>	&lt;</a:t>
            </a:r>
            <a:r>
              <a:rPr lang="fr-CA" sz="1600" b="1" dirty="0" err="1">
                <a:latin typeface="Courier New" pitchFamily="49" charset="0"/>
              </a:rPr>
              <a:t>hr</a:t>
            </a:r>
            <a:r>
              <a:rPr lang="fr-CA" sz="1600" b="1" dirty="0">
                <a:latin typeface="Courier New" pitchFamily="49" charset="0"/>
              </a:rPr>
              <a:t> /&gt;</a:t>
            </a:r>
            <a:endParaRPr lang="fr-FR" sz="1600" b="1" dirty="0"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	&lt;p&gt;&lt;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&gt;Responsable:&lt;/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	&lt;p&gt;&lt;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	&lt;p&gt;&lt;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&gt;Montant:&lt;/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 13&amp;nbsp;000$&lt;/p&gt;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	&lt;p&gt;&lt;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&gt;Objectifs:&lt;/</a:t>
            </a:r>
            <a:r>
              <a:rPr lang="fr-FR" sz="1600" b="1" dirty="0" err="1">
                <a:latin typeface="Courier New" pitchFamily="49" charset="0"/>
              </a:rPr>
              <a:t>strong</a:t>
            </a:r>
            <a:r>
              <a:rPr lang="fr-FR" sz="1600" b="1" dirty="0"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          &lt;a </a:t>
            </a:r>
            <a:r>
              <a:rPr lang="fr-FR" sz="1600" b="1" dirty="0" err="1">
                <a:latin typeface="Courier New" pitchFamily="49" charset="0"/>
              </a:rPr>
              <a:t>href</a:t>
            </a:r>
            <a:r>
              <a:rPr lang="fr-FR" sz="1600" b="1" dirty="0">
                <a:latin typeface="Courier New" pitchFamily="49" charset="0"/>
              </a:rPr>
              <a:t>="http://www.aiaf.org/portail.htm"&gt;PIAF&lt;/a&gt;,</a:t>
            </a: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          un projet de l'&lt;a </a:t>
            </a:r>
            <a:r>
              <a:rPr lang="fr-FR" sz="1600" b="1" dirty="0" err="1">
                <a:latin typeface="Courier New" pitchFamily="49" charset="0"/>
              </a:rPr>
              <a:t>href</a:t>
            </a:r>
            <a:r>
              <a:rPr lang="fr-FR" sz="1600" b="1" dirty="0">
                <a:latin typeface="Courier New" pitchFamily="49" charset="0"/>
              </a:rPr>
              <a:t>="http://www.aiaf.org/"&gt;AIAF&lt;/a&gt;.&lt;/p&gt; </a:t>
            </a:r>
          </a:p>
          <a:p>
            <a:pPr eaLnBrk="0" hangingPunct="0"/>
            <a:r>
              <a:rPr lang="fr-CA" sz="1600" b="1" dirty="0">
                <a:latin typeface="Courier New" pitchFamily="49" charset="0"/>
              </a:rPr>
              <a:t>&lt;/body&gt;</a:t>
            </a:r>
            <a:endParaRPr lang="fr-FR" sz="1600" b="1" dirty="0"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latin typeface="Courier New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9817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DDE2-4B62-4795-9968-598109A5AE8C}" type="slidenum">
              <a:rPr lang="fr-FR"/>
              <a:pPr/>
              <a:t>8</a:t>
            </a:fld>
            <a:endParaRPr lang="fr-FR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/>
              <a:t>Quelques éléments obligatoires</a:t>
            </a:r>
            <a:endParaRPr lang="fr-FR"/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&lt;html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xmlns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="http://www.w3.org/1999/xhtml" 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 </a:t>
            </a:r>
            <a:b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</a:b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xml:lang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-ca"&gt;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 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	&lt;</a:t>
            </a:r>
            <a:r>
              <a:rPr lang="fr-CA" sz="1600" b="1" dirty="0" err="1">
                <a:solidFill>
                  <a:schemeClr val="bg2"/>
                </a:solidFill>
                <a:latin typeface="Courier New" pitchFamily="49" charset="0"/>
              </a:rPr>
              <a:t>hr</a:t>
            </a:r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 /&gt;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&gt;Responsable:&lt;/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&gt;Montant:&lt;/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13&amp;nbsp;000$&lt;/p&gt;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&gt;Objectifs:&lt;/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&lt;a href="http://www.aiaf.org/portail.htm"&gt;PIAF&lt;/a&gt;,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un projet de l'&lt;a href="http://www.aiaf.org/"&gt;AIAF&lt;/a&gt;.&lt;/p&gt;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&lt;/body&gt;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&lt;/html&gt;</a:t>
            </a:r>
          </a:p>
        </p:txBody>
      </p:sp>
      <p:sp>
        <p:nvSpPr>
          <p:cNvPr id="217092" name="Oval 4"/>
          <p:cNvSpPr>
            <a:spLocks noChangeArrowheads="1"/>
          </p:cNvSpPr>
          <p:nvPr/>
        </p:nvSpPr>
        <p:spPr bwMode="auto">
          <a:xfrm>
            <a:off x="107950" y="1571626"/>
            <a:ext cx="7272338" cy="94615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6769100" y="2852738"/>
            <a:ext cx="2203450" cy="1117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1800"/>
              <a:t>Déclaration de type</a:t>
            </a:r>
            <a:br>
              <a:rPr lang="fr-CA" sz="1800"/>
            </a:br>
            <a:r>
              <a:rPr lang="fr-CA" sz="1800"/>
              <a:t>de document: indique</a:t>
            </a:r>
            <a:br>
              <a:rPr lang="fr-CA" sz="1800"/>
            </a:br>
            <a:r>
              <a:rPr lang="fr-CA" sz="1800"/>
              <a:t>qu’il s’agit d’un doc.</a:t>
            </a:r>
            <a:br>
              <a:rPr lang="fr-CA" sz="1800"/>
            </a:br>
            <a:r>
              <a:rPr lang="fr-CA" sz="1800"/>
              <a:t>XHTML 1.0 Strict</a:t>
            </a:r>
          </a:p>
        </p:txBody>
      </p:sp>
      <p:cxnSp>
        <p:nvCxnSpPr>
          <p:cNvPr id="217095" name="AutoShape 7"/>
          <p:cNvCxnSpPr>
            <a:cxnSpLocks noChangeShapeType="1"/>
            <a:stCxn id="217093" idx="0"/>
            <a:endCxn id="217092" idx="6"/>
          </p:cNvCxnSpPr>
          <p:nvPr/>
        </p:nvCxnSpPr>
        <p:spPr bwMode="auto">
          <a:xfrm rot="16200000" flipV="1">
            <a:off x="7221539" y="2203451"/>
            <a:ext cx="808037" cy="490537"/>
          </a:xfrm>
          <a:prstGeom prst="curvedConnector2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3602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Copyright © 2003-2012 Yves Marcoux</a:t>
            </a:r>
            <a:endParaRPr lang="fr-FR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069C-5C52-4F37-95ED-8C3686FE15CC}" type="slidenum">
              <a:rPr lang="fr-FR"/>
              <a:pPr/>
              <a:t>9</a:t>
            </a:fld>
            <a:endParaRPr lang="fr-FR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1143000"/>
          </a:xfrm>
        </p:spPr>
        <p:txBody>
          <a:bodyPr/>
          <a:lstStyle/>
          <a:p>
            <a:r>
              <a:rPr lang="fr-CA"/>
              <a:t>Quelques éléments obligatoires</a:t>
            </a:r>
            <a:endParaRPr lang="fr-FR"/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79388" y="1571625"/>
            <a:ext cx="8785225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&lt;!DOCTYPE html PUBLIC "-//W3C//DTD XHTML 1.0 Strict//EN"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"http://www.w3.org/TR/xhtml1/DTD/xhtml1-strict.dtd"&gt;</a:t>
            </a: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&lt;html 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xmlns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="http://www.w3.org/1999/xhtml" 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lang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-ca" </a:t>
            </a:r>
            <a:b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</a:b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	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xml:lang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="</a:t>
            </a:r>
            <a:r>
              <a:rPr lang="fr-FR" sz="1600" b="1" dirty="0" err="1">
                <a:solidFill>
                  <a:srgbClr val="FF5050"/>
                </a:solidFill>
                <a:latin typeface="Courier New" pitchFamily="49" charset="0"/>
              </a:rPr>
              <a:t>fr</a:t>
            </a:r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-ca"&gt;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 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&gt;Module de formation continue&lt;/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title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head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&lt;body&gt;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&lt;h1&gt;Module de formation continue&lt;/h1&gt;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	&lt;</a:t>
            </a:r>
            <a:r>
              <a:rPr lang="fr-CA" sz="1600" b="1" dirty="0" err="1">
                <a:solidFill>
                  <a:schemeClr val="bg2"/>
                </a:solidFill>
                <a:latin typeface="Courier New" pitchFamily="49" charset="0"/>
              </a:rPr>
              <a:t>hr</a:t>
            </a:r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 /&gt;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&gt;Responsable:&lt;/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Yves Marcoux&lt;/p&gt;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&gt;Organismes subventionnaires:&lt;/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ANC&lt;/p&gt; 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&gt;Montant:&lt;/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13&amp;nbsp;000$&lt;/p&gt;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	&lt;p&gt;&lt;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&gt;Objectifs:&lt;/</a:t>
            </a:r>
            <a:r>
              <a:rPr lang="fr-FR" sz="1600" b="1" dirty="0" err="1">
                <a:solidFill>
                  <a:schemeClr val="bg2"/>
                </a:solidFill>
                <a:latin typeface="Courier New" pitchFamily="49" charset="0"/>
              </a:rPr>
              <a:t>strong</a:t>
            </a:r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&gt; Développer une formation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continue sur les documents numériques pour le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&lt;a href="http://www.aiaf.org/portail.htm"&gt;PIAF&lt;/a&gt;,</a:t>
            </a:r>
          </a:p>
          <a:p>
            <a:pPr eaLnBrk="0" hangingPunct="0"/>
            <a:r>
              <a:rPr lang="fr-FR" sz="1600" b="1" dirty="0">
                <a:solidFill>
                  <a:schemeClr val="bg2"/>
                </a:solidFill>
                <a:latin typeface="Courier New" pitchFamily="49" charset="0"/>
              </a:rPr>
              <a:t>          un projet de l'&lt;a href="http://www.aiaf.org/"&gt;AIAF&lt;/a&gt;.&lt;/p&gt; </a:t>
            </a:r>
          </a:p>
          <a:p>
            <a:pPr eaLnBrk="0" hangingPunct="0"/>
            <a:r>
              <a:rPr lang="fr-CA" sz="1600" b="1" dirty="0">
                <a:solidFill>
                  <a:schemeClr val="bg2"/>
                </a:solidFill>
                <a:latin typeface="Courier New" pitchFamily="49" charset="0"/>
              </a:rPr>
              <a:t>&lt;/body&gt;</a:t>
            </a:r>
            <a:endParaRPr lang="fr-FR" sz="1600" b="1" dirty="0">
              <a:solidFill>
                <a:schemeClr val="bg2"/>
              </a:solidFill>
              <a:latin typeface="Courier New" pitchFamily="49" charset="0"/>
            </a:endParaRPr>
          </a:p>
          <a:p>
            <a:pPr eaLnBrk="0" hangingPunct="0"/>
            <a:r>
              <a:rPr lang="fr-FR" sz="1600" b="1" dirty="0">
                <a:solidFill>
                  <a:srgbClr val="FF5050"/>
                </a:solidFill>
                <a:latin typeface="Courier New" pitchFamily="49" charset="0"/>
              </a:rPr>
              <a:t>&lt;/html&gt;</a:t>
            </a:r>
          </a:p>
        </p:txBody>
      </p:sp>
      <p:sp>
        <p:nvSpPr>
          <p:cNvPr id="218116" name="Oval 4"/>
          <p:cNvSpPr>
            <a:spLocks noChangeArrowheads="1"/>
          </p:cNvSpPr>
          <p:nvPr/>
        </p:nvSpPr>
        <p:spPr bwMode="auto">
          <a:xfrm>
            <a:off x="122238" y="2135188"/>
            <a:ext cx="7561262" cy="776287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6546850" y="3233738"/>
            <a:ext cx="2171700" cy="849312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fr-CA" sz="1800"/>
              <a:t>Élément de plus haut</a:t>
            </a:r>
            <a:br>
              <a:rPr lang="fr-CA" sz="1800"/>
            </a:br>
            <a:r>
              <a:rPr lang="fr-CA" sz="1800"/>
              <a:t>niveau: doit être</a:t>
            </a:r>
            <a:br>
              <a:rPr lang="fr-CA" sz="1800"/>
            </a:br>
            <a:r>
              <a:rPr lang="fr-CA" sz="1800"/>
              <a:t>&lt;html&gt;</a:t>
            </a:r>
          </a:p>
        </p:txBody>
      </p:sp>
      <p:cxnSp>
        <p:nvCxnSpPr>
          <p:cNvPr id="218118" name="AutoShape 6"/>
          <p:cNvCxnSpPr>
            <a:cxnSpLocks noChangeShapeType="1"/>
            <a:stCxn id="218117" idx="0"/>
            <a:endCxn id="218116" idx="6"/>
          </p:cNvCxnSpPr>
          <p:nvPr/>
        </p:nvCxnSpPr>
        <p:spPr bwMode="auto">
          <a:xfrm rot="16200000">
            <a:off x="7316787" y="2840038"/>
            <a:ext cx="696913" cy="65088"/>
          </a:xfrm>
          <a:prstGeom prst="curvedConnector4">
            <a:avLst>
              <a:gd name="adj1" fmla="val 21412"/>
              <a:gd name="adj2" fmla="val 426829"/>
            </a:avLst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218119" name="Oval 7"/>
          <p:cNvSpPr>
            <a:spLocks noChangeArrowheads="1"/>
          </p:cNvSpPr>
          <p:nvPr/>
        </p:nvSpPr>
        <p:spPr bwMode="auto">
          <a:xfrm>
            <a:off x="150813" y="6237288"/>
            <a:ext cx="1079500" cy="287337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fr-CA"/>
          </a:p>
        </p:txBody>
      </p:sp>
      <p:cxnSp>
        <p:nvCxnSpPr>
          <p:cNvPr id="218120" name="AutoShape 8"/>
          <p:cNvCxnSpPr>
            <a:cxnSpLocks noChangeShapeType="1"/>
            <a:stCxn id="218117" idx="1"/>
            <a:endCxn id="218119" idx="7"/>
          </p:cNvCxnSpPr>
          <p:nvPr/>
        </p:nvCxnSpPr>
        <p:spPr bwMode="auto">
          <a:xfrm rot="10800000" flipV="1">
            <a:off x="1071563" y="3659188"/>
            <a:ext cx="5462587" cy="2606675"/>
          </a:xfrm>
          <a:prstGeom prst="curvedConnector2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274948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5577</Words>
  <Application>Microsoft Office PowerPoint</Application>
  <PresentationFormat>Affichage à l'écran (4:3)</PresentationFormat>
  <Paragraphs>669</Paragraphs>
  <Slides>59</Slides>
  <Notes>50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3" baseType="lpstr">
      <vt:lpstr>Arial</vt:lpstr>
      <vt:lpstr>Calibri</vt:lpstr>
      <vt:lpstr>Courier New</vt:lpstr>
      <vt:lpstr>Modèle par défaut</vt:lpstr>
      <vt:lpstr>Web; éléments du langage HTML; liens hypertextuels</vt:lpstr>
      <vt:lpstr>Web</vt:lpstr>
      <vt:lpstr>Site web statique (1/3)</vt:lpstr>
      <vt:lpstr>Site web statique (2/3)</vt:lpstr>
      <vt:lpstr>Site web statique (3/3)</vt:lpstr>
      <vt:lpstr>Éléments du langage XHTML 1.0 Strict</vt:lpstr>
      <vt:lpstr>Exemple de document XHTML 1.0 Strict</vt:lpstr>
      <vt:lpstr>Quelques éléments obligatoires</vt:lpstr>
      <vt:lpstr>Quelques éléments obligatoires</vt:lpstr>
      <vt:lpstr>Quelques éléments obligatoires</vt:lpstr>
      <vt:lpstr>Quelques éléments obligatoires</vt:lpstr>
      <vt:lpstr>Quelques éléments obligatoires</vt:lpstr>
      <vt:lpstr>En résumé:</vt:lpstr>
      <vt:lpstr>Hiérarchiquement, ça donne…</vt:lpstr>
      <vt:lpstr>Entités utilisables en (X)HTML</vt:lpstr>
      <vt:lpstr>Structure de l'entête &lt;head&gt;</vt:lpstr>
      <vt:lpstr>Exemple d’entête</vt:lpstr>
      <vt:lpstr>Exemple d’entête</vt:lpstr>
      <vt:lpstr>Exemple d’entête</vt:lpstr>
      <vt:lpstr>Exemple d’entête</vt:lpstr>
      <vt:lpstr>Structure du corps (élément &lt;body&gt;)</vt:lpstr>
      <vt:lpstr>Éléments de niveau bloc</vt:lpstr>
      <vt:lpstr>Éléments de niveau bloc</vt:lpstr>
      <vt:lpstr>Entêtes</vt:lpstr>
      <vt:lpstr>Paragraphes, adresses</vt:lpstr>
      <vt:lpstr>Citations longues (&lt;blockquote&gt;)</vt:lpstr>
      <vt:lpstr>Les séparateurs</vt:lpstr>
      <vt:lpstr>Les séparateurs</vt:lpstr>
      <vt:lpstr>Les listes</vt:lpstr>
      <vt:lpstr>Les listes</vt:lpstr>
      <vt:lpstr>Les tableaux (él. &lt;table&gt;)</vt:lpstr>
      <vt:lpstr>Exemple de tableau</vt:lpstr>
      <vt:lpstr>Attributs facultatifs utiles dans un tableau</vt:lpstr>
      <vt:lpstr>Exemple de tableau avec attributs</vt:lpstr>
      <vt:lpstr>Tableaux imbriqués</vt:lpstr>
      <vt:lpstr>Utilisation des tableaux (1/2)</vt:lpstr>
      <vt:lpstr>Utilisation des tableaux (2/2)</vt:lpstr>
      <vt:lpstr>Éléments de niveau texte</vt:lpstr>
      <vt:lpstr>Éléments de niveau texte</vt:lpstr>
      <vt:lpstr>Emphase, emphase forte, citation courte</vt:lpstr>
      <vt:lpstr>Les hyperliens</vt:lpstr>
      <vt:lpstr>Les images</vt:lpstr>
      <vt:lpstr>Liens hypertextuels en HTML</vt:lpstr>
      <vt:lpstr>Structure de dossiers et liens relatifs</vt:lpstr>
      <vt:lpstr>(suite)</vt:lpstr>
      <vt:lpstr>(suite)</vt:lpstr>
      <vt:lpstr>Exemple</vt:lpstr>
      <vt:lpstr>Liens hypertextuels</vt:lpstr>
      <vt:lpstr>URL absolus</vt:lpstr>
      <vt:lpstr>Adresses absolues vs relatives</vt:lpstr>
      <vt:lpstr>(suite)</vt:lpstr>
      <vt:lpstr>Présentation PowerPoint</vt:lpstr>
      <vt:lpstr>Adresse absolue</vt:lpstr>
      <vt:lpstr>Adresse relative</vt:lpstr>
      <vt:lpstr>Liens hypertextuels avec URL relatifs</vt:lpstr>
      <vt:lpstr>Les liens « internes »</vt:lpstr>
      <vt:lpstr>Pour placer un lien « interne » dans un document HTML</vt:lpstr>
      <vt:lpstr>Lien vers un point précis dans un document</vt:lpstr>
      <vt:lpstr>« Hyperliens » pour courriel</vt:lpstr>
    </vt:vector>
  </TitlesOfParts>
  <Company>GRDS - EBSI - Université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SCI6052 Information documentaire numérique</dc:title>
  <dc:creator>Yves MARCOUX</dc:creator>
  <cp:lastModifiedBy>marcoux</cp:lastModifiedBy>
  <cp:revision>495</cp:revision>
  <dcterms:created xsi:type="dcterms:W3CDTF">2003-09-02T09:26:53Z</dcterms:created>
  <dcterms:modified xsi:type="dcterms:W3CDTF">2020-11-04T21:53:01Z</dcterms:modified>
</cp:coreProperties>
</file>