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9"/>
  </p:notesMasterIdLst>
  <p:handoutMasterIdLst>
    <p:handoutMasterId r:id="rId60"/>
  </p:handoutMasterIdLst>
  <p:sldIdLst>
    <p:sldId id="430" r:id="rId2"/>
    <p:sldId id="291" r:id="rId3"/>
    <p:sldId id="392" r:id="rId4"/>
    <p:sldId id="393" r:id="rId5"/>
    <p:sldId id="395" r:id="rId6"/>
    <p:sldId id="394" r:id="rId7"/>
    <p:sldId id="396" r:id="rId8"/>
    <p:sldId id="397" r:id="rId9"/>
    <p:sldId id="398" r:id="rId10"/>
    <p:sldId id="388" r:id="rId11"/>
    <p:sldId id="399" r:id="rId12"/>
    <p:sldId id="400" r:id="rId13"/>
    <p:sldId id="401" r:id="rId14"/>
    <p:sldId id="402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5" r:id="rId30"/>
    <p:sldId id="416" r:id="rId31"/>
    <p:sldId id="419" r:id="rId32"/>
    <p:sldId id="432" r:id="rId33"/>
    <p:sldId id="433" r:id="rId34"/>
    <p:sldId id="434" r:id="rId35"/>
    <p:sldId id="437" r:id="rId36"/>
    <p:sldId id="420" r:id="rId37"/>
    <p:sldId id="456" r:id="rId38"/>
    <p:sldId id="448" r:id="rId39"/>
    <p:sldId id="449" r:id="rId40"/>
    <p:sldId id="450" r:id="rId41"/>
    <p:sldId id="451" r:id="rId42"/>
    <p:sldId id="435" r:id="rId43"/>
    <p:sldId id="453" r:id="rId44"/>
    <p:sldId id="454" r:id="rId45"/>
    <p:sldId id="455" r:id="rId46"/>
    <p:sldId id="457" r:id="rId47"/>
    <p:sldId id="422" r:id="rId48"/>
    <p:sldId id="458" r:id="rId49"/>
    <p:sldId id="459" r:id="rId50"/>
    <p:sldId id="438" r:id="rId51"/>
    <p:sldId id="460" r:id="rId52"/>
    <p:sldId id="461" r:id="rId53"/>
    <p:sldId id="462" r:id="rId54"/>
    <p:sldId id="463" r:id="rId55"/>
    <p:sldId id="440" r:id="rId56"/>
    <p:sldId id="428" r:id="rId57"/>
    <p:sldId id="387" r:id="rId58"/>
  </p:sldIdLst>
  <p:sldSz cx="9144000" cy="6858000" type="screen4x3"/>
  <p:notesSz cx="6858000" cy="8912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FF6600"/>
    <a:srgbClr val="DDDDD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677" autoAdjust="0"/>
    <p:restoredTop sz="81701" autoAdjust="0"/>
  </p:normalViewPr>
  <p:slideViewPr>
    <p:cSldViewPr>
      <p:cViewPr varScale="1">
        <p:scale>
          <a:sx n="57" d="100"/>
          <a:sy n="57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608"/>
    </p:cViewPr>
  </p:sorterViewPr>
  <p:notesViewPr>
    <p:cSldViewPr>
      <p:cViewPr varScale="1">
        <p:scale>
          <a:sx n="58" d="100"/>
          <a:sy n="58" d="100"/>
        </p:scale>
        <p:origin x="-1914" y="-90"/>
      </p:cViewPr>
      <p:guideLst>
        <p:guide orient="horz" pos="280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r-FR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fr-FR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r-FR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188B13-E7F7-4DC2-8CAF-8D6B22270B86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93806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68338"/>
            <a:ext cx="4456113" cy="3341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33863"/>
            <a:ext cx="54864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BDBED6-FA22-472C-AFDA-80E72A8409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989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3A922-03AA-4231-A0D0-FE8299EE1F08}" type="slidenum">
              <a:rPr lang="fr-FR"/>
              <a:pPr/>
              <a:t>1</a:t>
            </a:fld>
            <a:endParaRPr lang="fr-FR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r-FR" dirty="0" smtClean="0"/>
              <a:t>Aim at 33 minutes presentation + 12 minutes of questions</a:t>
            </a:r>
          </a:p>
          <a:p>
            <a:r>
              <a:rPr lang="en-US" baseline="0" dirty="0" smtClean="0"/>
              <a:t>Joint work with Michael &amp; Claus. Mention </a:t>
            </a:r>
            <a:r>
              <a:rPr lang="en-US" baseline="0" smtClean="0"/>
              <a:t>MLCD project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C7B58-11A6-4F05-9024-3EDF458B4173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9C0DF-DBBE-4A80-A551-2764F2B35D34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88533-6EEB-4D94-A26F-772D5457697E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B3FF8-C57A-4033-9ED4-80F24537846C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22461-21E4-4C4D-BA6A-F0DDF19C9718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THIS IS THE DEFINITION OF "CORRESPONDENCE"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48B81-7042-4118-906B-6F053286153E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CORRESPONDENCE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48B81-7042-4118-906B-6F053286153E}" type="slidenum">
              <a:rPr lang="fr-FR" altLang="fr-FR"/>
              <a:pPr/>
              <a:t>17</a:t>
            </a:fld>
            <a:endParaRPr lang="fr-FR" altLang="fr-FR" dirty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/>
              <a:t>CORRESPONDENCE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22461-21E4-4C4D-BA6A-F0DDF19C9718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 smtClean="0"/>
              <a:t>Utilise le premier “</a:t>
            </a:r>
            <a:r>
              <a:rPr lang="en-CA" altLang="fr-FR" dirty="0" err="1" smtClean="0"/>
              <a:t>vers</a:t>
            </a:r>
            <a:r>
              <a:rPr lang="en-CA" altLang="fr-FR" dirty="0" smtClean="0"/>
              <a:t>” et “</a:t>
            </a:r>
            <a:r>
              <a:rPr lang="en-CA" altLang="fr-FR" dirty="0" err="1" smtClean="0"/>
              <a:t>Aase</a:t>
            </a:r>
            <a:r>
              <a:rPr lang="en-CA" altLang="fr-FR" dirty="0" smtClean="0"/>
              <a:t>” et “</a:t>
            </a:r>
            <a:r>
              <a:rPr lang="en-CA" altLang="fr-FR" dirty="0" err="1" smtClean="0"/>
              <a:t>vers</a:t>
            </a:r>
            <a:r>
              <a:rPr lang="en-CA" altLang="fr-FR" dirty="0" smtClean="0"/>
              <a:t>” pour </a:t>
            </a:r>
            <a:r>
              <a:rPr lang="en-CA" altLang="fr-FR" dirty="0" err="1" smtClean="0"/>
              <a:t>illustrer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que</a:t>
            </a:r>
            <a:r>
              <a:rPr lang="en-CA" altLang="fr-FR" dirty="0" smtClean="0"/>
              <a:t> la </a:t>
            </a:r>
            <a:r>
              <a:rPr lang="en-CA" altLang="fr-FR" dirty="0" err="1" smtClean="0"/>
              <a:t>règle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doit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être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relaxée</a:t>
            </a:r>
            <a:r>
              <a:rPr lang="en-CA" altLang="fr-FR" dirty="0" smtClean="0"/>
              <a:t>.</a:t>
            </a:r>
          </a:p>
          <a:p>
            <a:r>
              <a:rPr lang="en-CA" altLang="fr-FR" dirty="0" err="1" smtClean="0"/>
              <a:t>Mais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jusqu’à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quel</a:t>
            </a:r>
            <a:r>
              <a:rPr lang="en-CA" altLang="fr-FR" baseline="0" dirty="0" smtClean="0"/>
              <a:t> point?</a:t>
            </a:r>
          </a:p>
          <a:p>
            <a:r>
              <a:rPr lang="en-CA" altLang="fr-FR" baseline="0" dirty="0" err="1" smtClean="0"/>
              <a:t>Clairement</a:t>
            </a:r>
            <a:r>
              <a:rPr lang="en-CA" altLang="fr-FR" baseline="0" dirty="0" smtClean="0"/>
              <a:t>, </a:t>
            </a:r>
            <a:r>
              <a:rPr lang="en-CA" altLang="fr-FR" baseline="0" dirty="0" err="1" smtClean="0"/>
              <a:t>elle</a:t>
            </a:r>
            <a:r>
              <a:rPr lang="en-CA" altLang="fr-FR" baseline="0" dirty="0" smtClean="0"/>
              <a:t> ne </a:t>
            </a:r>
            <a:r>
              <a:rPr lang="en-CA" altLang="fr-FR" baseline="0" dirty="0" err="1" smtClean="0"/>
              <a:t>peut</a:t>
            </a:r>
            <a:r>
              <a:rPr lang="en-CA" altLang="fr-FR" baseline="0" dirty="0" smtClean="0"/>
              <a:t> pas </a:t>
            </a:r>
            <a:r>
              <a:rPr lang="en-CA" altLang="fr-FR" baseline="0" dirty="0" err="1" smtClean="0"/>
              <a:t>être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simplement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enlevée</a:t>
            </a:r>
            <a:r>
              <a:rPr lang="en-CA" altLang="fr-FR" baseline="0" dirty="0" smtClean="0"/>
              <a:t> (car </a:t>
            </a:r>
            <a:r>
              <a:rPr lang="en-CA" altLang="fr-FR" baseline="0" dirty="0" err="1" smtClean="0"/>
              <a:t>alors</a:t>
            </a:r>
            <a:r>
              <a:rPr lang="en-CA" altLang="fr-FR" baseline="0" dirty="0" smtClean="0"/>
              <a:t>, </a:t>
            </a:r>
            <a:r>
              <a:rPr lang="en-CA" altLang="fr-FR" baseline="0" dirty="0" err="1" smtClean="0"/>
              <a:t>l’ordre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serait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simplement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ignoré</a:t>
            </a:r>
            <a:r>
              <a:rPr lang="en-CA" altLang="fr-FR" baseline="0" dirty="0" smtClean="0"/>
              <a:t>, </a:t>
            </a:r>
            <a:r>
              <a:rPr lang="en-CA" altLang="fr-FR" baseline="0" dirty="0" err="1" smtClean="0"/>
              <a:t>même</a:t>
            </a:r>
            <a:r>
              <a:rPr lang="en-CA" altLang="fr-FR" baseline="0" dirty="0" smtClean="0"/>
              <a:t> pour les </a:t>
            </a:r>
            <a:r>
              <a:rPr lang="en-CA" altLang="fr-FR" baseline="0" dirty="0" err="1" smtClean="0"/>
              <a:t>arbres</a:t>
            </a:r>
            <a:r>
              <a:rPr lang="en-CA" altLang="fr-FR" baseline="0" dirty="0" smtClean="0"/>
              <a:t>).</a:t>
            </a:r>
          </a:p>
          <a:p>
            <a:r>
              <a:rPr lang="en-CA" altLang="fr-FR" baseline="0" dirty="0" err="1" smtClean="0"/>
              <a:t>Une</a:t>
            </a:r>
            <a:r>
              <a:rPr lang="en-CA" altLang="fr-FR" baseline="0" dirty="0" smtClean="0"/>
              <a:t> </a:t>
            </a:r>
            <a:r>
              <a:rPr lang="en-CA" altLang="fr-FR" baseline="0" dirty="0" err="1" smtClean="0"/>
              <a:t>règle</a:t>
            </a:r>
            <a:r>
              <a:rPr lang="en-CA" altLang="fr-FR" baseline="0" dirty="0" smtClean="0"/>
              <a:t> qui, </a:t>
            </a:r>
            <a:r>
              <a:rPr lang="en-CA" altLang="fr-FR" baseline="0" dirty="0" err="1" smtClean="0"/>
              <a:t>intuitivement</a:t>
            </a:r>
            <a:r>
              <a:rPr lang="en-CA" altLang="fr-FR" baseline="0" dirty="0" smtClean="0"/>
              <a:t> correspond à la notion de </a:t>
            </a:r>
            <a:r>
              <a:rPr lang="en-CA" altLang="fr-FR" baseline="0" dirty="0" err="1" smtClean="0"/>
              <a:t>correspondance</a:t>
            </a:r>
            <a:r>
              <a:rPr lang="en-CA" altLang="fr-FR" baseline="0" dirty="0" smtClean="0"/>
              <a:t>, et la </a:t>
            </a:r>
            <a:r>
              <a:rPr lang="en-CA" altLang="fr-FR" baseline="0" dirty="0" err="1" smtClean="0"/>
              <a:t>suivante</a:t>
            </a:r>
            <a:r>
              <a:rPr lang="en-CA" altLang="fr-FR" baseline="0" dirty="0" smtClean="0"/>
              <a:t>.</a:t>
            </a:r>
            <a:endParaRPr lang="en-CA" alt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48B81-7042-4118-906B-6F053286153E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CORRESPONDENCE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48B81-7042-4118-906B-6F053286153E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CORRESPONDENCE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C3BC6-A969-4DA9-9855-F1B4122EB815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518E5-D4D8-4FA0-A10C-9A1787B853B8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87556-B6F3-48D2-987F-4993C7CDC3BF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F713F-F94A-4030-93ED-3C6E920823A7}" type="slidenum">
              <a:rPr lang="fr-FR" altLang="fr-FR"/>
              <a:pPr/>
              <a:t>24</a:t>
            </a:fld>
            <a:endParaRPr lang="fr-FR" altLang="fr-FR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48DFC-8B17-430B-A246-46E4F8E79F5A}" type="slidenum">
              <a:rPr lang="fr-FR" altLang="fr-FR"/>
              <a:pPr/>
              <a:t>25</a:t>
            </a:fld>
            <a:endParaRPr lang="fr-FR" altLang="fr-FR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6E88B-8CF9-4E2E-944B-A504CFD626F7}" type="slidenum">
              <a:rPr lang="fr-FR" altLang="fr-FR"/>
              <a:pPr/>
              <a:t>26</a:t>
            </a:fld>
            <a:endParaRPr lang="fr-FR" altLang="fr-FR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58C7B-7E30-4872-9A6A-A30CC8422E11}" type="slidenum">
              <a:rPr lang="fr-FR" altLang="fr-FR"/>
              <a:pPr/>
              <a:t>27</a:t>
            </a:fld>
            <a:endParaRPr lang="fr-FR" altLang="fr-FR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D1FD0-71AC-48E2-98AD-2454C5562DFC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EDCA8-7C65-428D-AC41-8D25B8CB2B8A}" type="slidenum">
              <a:rPr lang="fr-FR" altLang="fr-FR"/>
              <a:pPr/>
              <a:t>29</a:t>
            </a:fld>
            <a:endParaRPr lang="fr-FR" altLang="fr-FR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8C8E3-B2A0-4ACF-BDC9-3DBE0986C307}" type="slidenum">
              <a:rPr lang="fr-FR" altLang="fr-FR"/>
              <a:pPr/>
              <a:t>30</a:t>
            </a:fld>
            <a:endParaRPr lang="fr-FR" altLang="fr-FR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92D3A-24C9-4FC2-A3AB-7CBC600C326F}" type="slidenum">
              <a:rPr lang="fr-FR" altLang="fr-FR"/>
              <a:pPr/>
              <a:t>31</a:t>
            </a:fld>
            <a:endParaRPr lang="fr-FR" altLang="fr-FR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BE00E-D0AD-4676-A99D-07655AA81450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6E9EE-8417-4F24-9A69-08514BCCE12F}" type="slidenum">
              <a:rPr lang="fr-FR"/>
              <a:pPr/>
              <a:t>32</a:t>
            </a:fld>
            <a:endParaRPr lang="fr-FR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188C5-DC3A-4086-90DB-255A6EF41D80}" type="slidenum">
              <a:rPr lang="fr-FR"/>
              <a:pPr/>
              <a:t>33</a:t>
            </a:fld>
            <a:endParaRPr lang="fr-FR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4A702-84BB-44A2-9BFF-DB8C2EB01F07}" type="slidenum">
              <a:rPr lang="fr-FR"/>
              <a:pPr/>
              <a:t>34</a:t>
            </a:fld>
            <a:endParaRPr lang="fr-FR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E1907-362C-487E-8544-D843D588E600}" type="slidenum">
              <a:rPr lang="fr-FR" altLang="fr-FR"/>
              <a:pPr/>
              <a:t>35</a:t>
            </a:fld>
            <a:endParaRPr lang="fr-FR" altLang="fr-FR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F0717-1C13-4CD9-BC37-CD86B104642F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CC532-E273-4C6C-A5B8-6BCA68FF6802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2786A-B1B6-497C-B030-8ADBF2CDC142}" type="slidenum">
              <a:rPr lang="fr-FR" altLang="fr-FR"/>
              <a:pPr/>
              <a:t>39</a:t>
            </a:fld>
            <a:endParaRPr lang="fr-FR" altLang="fr-FR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 smtClean="0"/>
              <a:t>Consider E and C through B,</a:t>
            </a:r>
            <a:r>
              <a:rPr lang="en-CA" altLang="fr-FR" baseline="0" dirty="0" smtClean="0"/>
              <a:t> and start with the “ends-after” relation.</a:t>
            </a:r>
            <a:endParaRPr lang="en-CA" altLang="fr-FR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7AD23-992C-4CCD-BC4D-A81EEF27433C}" type="slidenum">
              <a:rPr lang="fr-FR" altLang="fr-FR"/>
              <a:pPr/>
              <a:t>40</a:t>
            </a:fld>
            <a:endParaRPr lang="fr-FR" altLang="fr-FR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fr-FR" dirty="0" smtClean="0"/>
              <a:t>Consider G and B through C,</a:t>
            </a:r>
            <a:r>
              <a:rPr lang="en-CA" altLang="fr-FR" baseline="0" dirty="0" smtClean="0"/>
              <a:t> and start with the “starts-before” relation.</a:t>
            </a:r>
            <a:endParaRPr lang="en-CA" altLang="fr-FR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184D4-FBBB-4750-8609-BD3E515A452C}" type="slidenum">
              <a:rPr lang="fr-FR" altLang="fr-FR"/>
              <a:pPr/>
              <a:t>41</a:t>
            </a:fld>
            <a:endParaRPr lang="fr-FR" altLang="fr-FR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 smtClean="0"/>
              <a:t>Talk about arrow “F=&gt;C through B” and start</a:t>
            </a:r>
            <a:r>
              <a:rPr lang="en-CA" altLang="fr-FR" baseline="0" dirty="0" smtClean="0"/>
              <a:t> by talking about the “</a:t>
            </a:r>
            <a:r>
              <a:rPr lang="en-CA" altLang="fr-FR" dirty="0" smtClean="0"/>
              <a:t>starts-before” relation.</a:t>
            </a:r>
            <a:endParaRPr lang="en-CA" altLang="fr-FR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2C95C-37EB-423B-B77F-35F53E74ED0E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48B81-7042-4118-906B-6F053286153E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CORRESPONDENCE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41B71-724E-4A32-A881-64F9650835F8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Hand-wave</a:t>
            </a:r>
            <a:r>
              <a:rPr lang="en-CA" baseline="0" dirty="0" smtClean="0"/>
              <a:t> about what we need to do (the algorithm in the paper).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DBED6-FA22-472C-AFDA-80E72A840956}" type="slidenum">
              <a:rPr lang="fr-FR" altLang="fr-FR" smtClean="0"/>
              <a:pPr/>
              <a:t>54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420211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3C792-1CEA-43EB-B6FE-7D7B6785EC83}" type="slidenum">
              <a:rPr lang="fr-FR" smtClean="0"/>
              <a:pPr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878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1A13C-6C63-40B6-BA73-033A1CC7BCEC}" type="slidenum">
              <a:rPr lang="fr-FR" altLang="fr-FR"/>
              <a:pPr/>
              <a:t>56</a:t>
            </a:fld>
            <a:endParaRPr lang="fr-FR" altLang="fr-FR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00A29-9E71-49CD-9BC5-CB20417C4332}" type="slidenum">
              <a:rPr lang="fr-FR" altLang="fr-FR"/>
              <a:pPr/>
              <a:t>57</a:t>
            </a:fld>
            <a:endParaRPr lang="fr-FR" altLang="fr-FR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3261-084F-4223-9656-4E970AE52059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54D84-754C-43BB-AF21-E4E8F31041B9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NOTE: DIRECTED ARROWS &amp; ORDER</a:t>
            </a:r>
          </a:p>
          <a:p>
            <a:endParaRPr lang="en-CA" altLang="fr-FR"/>
          </a:p>
          <a:p>
            <a:r>
              <a:rPr lang="en-CA" altLang="fr-FR"/>
              <a:t>Reasoning in terms of trees is the same as reasoning in terms of well-formed XML documents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0C110-3AB8-4DD9-8677-25ED933C7DD2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2B097-4AC5-40DC-B859-BB966BE3A76B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5EED3-26AF-4D0F-A144-FF941B1E2A26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SPECIALLY: MULTIPLE POINTS OF VIEW ON SAME INFO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D5493-6BA8-4303-A21C-6DB96E2F95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570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4A3EC-0556-477F-BB47-390AF0911A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864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10DB-050E-4AFD-A64F-3BD88C27C5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743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BFA3-A329-452E-B8EE-B17EFC132B7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036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AAE2-1ABD-41EE-B1A9-35C5A9EC35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744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D038C-1DAF-4E11-9D24-795A85AA5B6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2819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FA7C2-7E93-47D1-8F2B-6AAB5BC416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53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469E-79C7-4703-AAA5-6D59FF04BE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649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1676-7641-413B-948C-D77F1AFED35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860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03944-DA72-4325-B6F3-0C86194486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821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27AB0-C1EA-4A08-A861-19B55A355B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842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245225"/>
            <a:ext cx="487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8F78F8-9A5C-46B3-960B-12BE6F5F386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Yves Marcoux - Balisage 2013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4957-83F1-4F07-85D7-98061CBF73A6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/>
              <a:t>Modeling overlapping </a:t>
            </a:r>
            <a:r>
              <a:rPr lang="en-US" sz="4000" dirty="0" smtClean="0"/>
              <a:t>structures: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Graphs and </a:t>
            </a:r>
            <a:r>
              <a:rPr lang="en-US" sz="4000" dirty="0" err="1"/>
              <a:t>serializability</a:t>
            </a:r>
            <a:endParaRPr lang="en-US" sz="4000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800" dirty="0" smtClean="0"/>
              <a:t>Yves </a:t>
            </a:r>
            <a:r>
              <a:rPr lang="en-US" sz="2800" dirty="0" err="1" smtClean="0"/>
              <a:t>Marcoux</a:t>
            </a:r>
            <a:endParaRPr lang="en-US" sz="2800" dirty="0" smtClean="0"/>
          </a:p>
          <a:p>
            <a:r>
              <a:rPr lang="en-US" sz="1800" dirty="0" err="1" smtClean="0"/>
              <a:t>Université</a:t>
            </a:r>
            <a:r>
              <a:rPr lang="en-US" sz="1800" dirty="0" smtClean="0"/>
              <a:t> de Montréal, Canada</a:t>
            </a:r>
          </a:p>
          <a:p>
            <a:r>
              <a:rPr lang="en-US" sz="2800" dirty="0" smtClean="0"/>
              <a:t>Michael </a:t>
            </a:r>
            <a:r>
              <a:rPr lang="en-US" sz="2800" dirty="0" err="1" smtClean="0"/>
              <a:t>Sperberg</a:t>
            </a:r>
            <a:r>
              <a:rPr lang="en-US" sz="2800" dirty="0" smtClean="0"/>
              <a:t>-McQueen</a:t>
            </a:r>
          </a:p>
          <a:p>
            <a:r>
              <a:rPr lang="en-US" sz="1800" dirty="0" smtClean="0"/>
              <a:t>Black Mesa Technologies</a:t>
            </a:r>
          </a:p>
          <a:p>
            <a:r>
              <a:rPr lang="en-US" sz="2800" dirty="0" smtClean="0"/>
              <a:t>Claus </a:t>
            </a:r>
            <a:r>
              <a:rPr lang="en-US" sz="2800" dirty="0" err="1" smtClean="0"/>
              <a:t>Huitfeldt</a:t>
            </a:r>
            <a:endParaRPr lang="en-US" sz="2800" dirty="0" smtClean="0"/>
          </a:p>
          <a:p>
            <a:r>
              <a:rPr lang="en-US" sz="1800" dirty="0" smtClean="0"/>
              <a:t>University of Bergen, Norway</a:t>
            </a:r>
          </a:p>
        </p:txBody>
      </p:sp>
    </p:spTree>
    <p:extLst>
      <p:ext uri="{BB962C8B-B14F-4D97-AF65-F5344CB8AC3E}">
        <p14:creationId xmlns:p14="http://schemas.microsoft.com/office/powerpoint/2010/main" val="1011866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EE30-2199-45CF-9E40-57C2B984E430}" type="slidenum">
              <a:rPr lang="fr-FR" altLang="fr-FR"/>
              <a:pPr/>
              <a:t>10</a:t>
            </a:fld>
            <a:endParaRPr lang="fr-FR" altLang="fr-FR"/>
          </a:p>
        </p:txBody>
      </p:sp>
      <p:pic>
        <p:nvPicPr>
          <p:cNvPr id="4761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1700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61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Overlap</a:t>
            </a:r>
          </a:p>
        </p:txBody>
      </p:sp>
      <p:sp>
        <p:nvSpPr>
          <p:cNvPr id="476168" name="Oval 8"/>
          <p:cNvSpPr>
            <a:spLocks noChangeArrowheads="1"/>
          </p:cNvSpPr>
          <p:nvPr/>
        </p:nvSpPr>
        <p:spPr bwMode="auto">
          <a:xfrm>
            <a:off x="3276600" y="4343400"/>
            <a:ext cx="4038600" cy="11430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D2CF-0BD3-4E01-8B25-ED38C21BBB71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Two views of overlap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Geometric view: overlapping </a:t>
            </a:r>
            <a:r>
              <a:rPr lang="en-CA" altLang="fr-FR" i="1" u="sng"/>
              <a:t>markup</a:t>
            </a:r>
          </a:p>
          <a:p>
            <a:r>
              <a:rPr lang="en-CA" altLang="fr-FR"/>
              <a:t>Common contents view: </a:t>
            </a:r>
            <a:br>
              <a:rPr lang="en-CA" altLang="fr-FR"/>
            </a:br>
            <a:r>
              <a:rPr lang="en-CA" altLang="fr-FR"/>
              <a:t>	non-tree </a:t>
            </a:r>
            <a:r>
              <a:rPr lang="en-CA" altLang="fr-FR" i="1" u="sng"/>
              <a:t>graph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082-3BAB-40BB-876E-7980724A89B1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Example (markup)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712913" y="1704975"/>
            <a:ext cx="5889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altLang="fr-FR" sz="2400"/>
              <a:t>(Peer) Hvorfor bande? (Åse) Tvi, du t</a:t>
            </a:r>
            <a:r>
              <a:rPr lang="nb-NO" altLang="fr-FR" sz="2400"/>
              <a:t>ør ej!</a:t>
            </a:r>
            <a:br>
              <a:rPr lang="nb-NO" altLang="fr-FR" sz="2400"/>
            </a:br>
            <a:r>
              <a:rPr lang="nb-NO" altLang="fr-FR" sz="2400"/>
              <a:t>Alt ihob er tøv og tant!</a:t>
            </a:r>
            <a:endParaRPr lang="fr-CA" altLang="fr-FR" sz="2400"/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900113" y="3363913"/>
            <a:ext cx="7648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altLang="fr-FR" b="1">
                <a:latin typeface="Courier New" pitchFamily="49" charset="0"/>
              </a:rPr>
              <a:t>&lt;vers&gt;</a:t>
            </a:r>
            <a:br>
              <a:rPr lang="fr-CA" altLang="fr-FR" b="1">
                <a:latin typeface="Courier New" pitchFamily="49" charset="0"/>
              </a:rPr>
            </a:br>
            <a:r>
              <a:rPr lang="fr-CA" altLang="fr-FR" b="1">
                <a:latin typeface="Courier New" pitchFamily="49" charset="0"/>
              </a:rPr>
              <a:t>  &lt;peer&gt;Hvorfor bande?&lt;/peer&gt;</a:t>
            </a:r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&lt;</a:t>
            </a:r>
            <a:r>
              <a:rPr lang="nb-NO" altLang="fr-FR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&gt;Tvi, du </a:t>
            </a:r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br>
              <a:rPr lang="da-DK" altLang="fr-FR" b="1">
                <a:solidFill>
                  <a:srgbClr val="FF6600"/>
                </a:solidFill>
                <a:latin typeface="Courier New" pitchFamily="49" charset="0"/>
              </a:rPr>
            </a:br>
            <a:r>
              <a:rPr lang="da-DK" altLang="fr-FR" b="1">
                <a:latin typeface="Courier New" pitchFamily="49" charset="0"/>
              </a:rPr>
              <a:t>&lt;/vers&gt;</a:t>
            </a:r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/>
            </a:r>
            <a:br>
              <a:rPr lang="da-DK" altLang="fr-FR" b="1">
                <a:solidFill>
                  <a:srgbClr val="FF6600"/>
                </a:solidFill>
                <a:latin typeface="Courier New" pitchFamily="49" charset="0"/>
              </a:rPr>
            </a:br>
            <a:r>
              <a:rPr lang="da-DK" altLang="fr-FR" b="1">
                <a:latin typeface="Courier New" pitchFamily="49" charset="0"/>
              </a:rPr>
              <a:t>&lt;vers&gt;</a:t>
            </a:r>
            <a:br>
              <a:rPr lang="da-DK" altLang="fr-FR" b="1">
                <a:latin typeface="Courier New" pitchFamily="49" charset="0"/>
              </a:rPr>
            </a:br>
            <a:r>
              <a:rPr lang="da-DK" altLang="fr-FR" b="1">
                <a:latin typeface="Courier New" pitchFamily="49" charset="0"/>
              </a:rPr>
              <a:t>  </a:t>
            </a:r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Alt ihob er tøv og tant!&lt;/</a:t>
            </a:r>
            <a:r>
              <a:rPr lang="nb-NO" altLang="fr-FR" b="1">
                <a:solidFill>
                  <a:srgbClr val="FF6600"/>
                </a:solidFill>
                <a:latin typeface="Courier New" pitchFamily="49" charset="0"/>
              </a:rPr>
              <a:t>åse&gt;</a:t>
            </a:r>
            <a:br>
              <a:rPr lang="nb-NO" altLang="fr-FR" b="1">
                <a:solidFill>
                  <a:srgbClr val="FF6600"/>
                </a:solidFill>
                <a:latin typeface="Courier New" pitchFamily="49" charset="0"/>
              </a:rPr>
            </a:br>
            <a:r>
              <a:rPr lang="nb-NO" altLang="fr-FR" b="1">
                <a:latin typeface="Courier New" pitchFamily="49" charset="0"/>
              </a:rPr>
              <a:t>&lt;/vers&gt;</a:t>
            </a:r>
            <a:endParaRPr lang="en-CA" altLang="fr-FR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1A0C-12B4-4EA5-BDCB-C8E7ABFA1D8A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Example (graph)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1712913" y="1704975"/>
            <a:ext cx="5889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altLang="fr-FR" sz="2400"/>
              <a:t>(Peer) Hvorfor bande? (Åse) Tvi, du t</a:t>
            </a:r>
            <a:r>
              <a:rPr lang="nb-NO" altLang="fr-FR" sz="2400"/>
              <a:t>ør ej!</a:t>
            </a:r>
            <a:br>
              <a:rPr lang="nb-NO" altLang="fr-FR" sz="2400"/>
            </a:br>
            <a:r>
              <a:rPr lang="nb-NO" altLang="fr-FR" sz="2400"/>
              <a:t>Alt ihob er tøv og tant!</a:t>
            </a:r>
            <a:endParaRPr lang="fr-CA" altLang="fr-FR" sz="2400"/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1752600" y="4038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6567488" y="40386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758825" y="4724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peer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4724400" y="45720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5172075" y="55372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Alt ihob er tøv og tant!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123825" y="55372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Hvorfor bande?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571750" y="55372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40" name="AutoShape 11"/>
          <p:cNvCxnSpPr>
            <a:cxnSpLocks noChangeShapeType="1"/>
            <a:stCxn id="33" idx="3"/>
            <a:endCxn id="35" idx="0"/>
          </p:cNvCxnSpPr>
          <p:nvPr/>
        </p:nvCxnSpPr>
        <p:spPr bwMode="auto">
          <a:xfrm flipH="1">
            <a:off x="1285082" y="4493885"/>
            <a:ext cx="621655" cy="2305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12"/>
          <p:cNvCxnSpPr>
            <a:cxnSpLocks noChangeShapeType="1"/>
            <a:stCxn id="35" idx="4"/>
            <a:endCxn id="38" idx="0"/>
          </p:cNvCxnSpPr>
          <p:nvPr/>
        </p:nvCxnSpPr>
        <p:spPr bwMode="auto">
          <a:xfrm>
            <a:off x="1285082" y="5257800"/>
            <a:ext cx="79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13"/>
          <p:cNvCxnSpPr>
            <a:cxnSpLocks noChangeShapeType="1"/>
            <a:stCxn id="33" idx="5"/>
            <a:endCxn id="39" idx="0"/>
          </p:cNvCxnSpPr>
          <p:nvPr/>
        </p:nvCxnSpPr>
        <p:spPr bwMode="auto">
          <a:xfrm>
            <a:off x="2650976" y="4493885"/>
            <a:ext cx="1159024" cy="10433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14"/>
          <p:cNvCxnSpPr>
            <a:cxnSpLocks noChangeShapeType="1"/>
            <a:stCxn id="36" idx="3"/>
            <a:endCxn id="39" idx="0"/>
          </p:cNvCxnSpPr>
          <p:nvPr/>
        </p:nvCxnSpPr>
        <p:spPr bwMode="auto">
          <a:xfrm flipH="1">
            <a:off x="3810000" y="5027285"/>
            <a:ext cx="1036919" cy="5099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15"/>
          <p:cNvCxnSpPr>
            <a:cxnSpLocks noChangeShapeType="1"/>
            <a:stCxn id="36" idx="5"/>
            <a:endCxn id="37" idx="0"/>
          </p:cNvCxnSpPr>
          <p:nvPr/>
        </p:nvCxnSpPr>
        <p:spPr bwMode="auto">
          <a:xfrm>
            <a:off x="5438494" y="5027285"/>
            <a:ext cx="1657631" cy="5099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16"/>
          <p:cNvCxnSpPr>
            <a:cxnSpLocks noChangeShapeType="1"/>
            <a:stCxn id="34" idx="4"/>
            <a:endCxn id="37" idx="0"/>
          </p:cNvCxnSpPr>
          <p:nvPr/>
        </p:nvCxnSpPr>
        <p:spPr bwMode="auto">
          <a:xfrm>
            <a:off x="7093744" y="4572000"/>
            <a:ext cx="2381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F2E4-831D-4522-9FAE-C0172C344B36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CA" altLang="fr-FR" sz="3600" dirty="0" smtClean="0">
                <a:sym typeface="Symbol" pitchFamily="18" charset="2"/>
              </a:rPr>
              <a:t>Document – graph correspondence ?</a:t>
            </a:r>
            <a:endParaRPr lang="en-CA" altLang="fr-FR" sz="3600" dirty="0">
              <a:sym typeface="Symbol" pitchFamily="18" charset="2"/>
            </a:endParaRPr>
          </a:p>
        </p:txBody>
      </p:sp>
      <p:sp>
        <p:nvSpPr>
          <p:cNvPr id="512004" name="Oval 4"/>
          <p:cNvSpPr>
            <a:spLocks noChangeArrowheads="1"/>
          </p:cNvSpPr>
          <p:nvPr/>
        </p:nvSpPr>
        <p:spPr bwMode="auto">
          <a:xfrm>
            <a:off x="1752600" y="4038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2005" name="Oval 5"/>
          <p:cNvSpPr>
            <a:spLocks noChangeArrowheads="1"/>
          </p:cNvSpPr>
          <p:nvPr/>
        </p:nvSpPr>
        <p:spPr bwMode="auto">
          <a:xfrm>
            <a:off x="6567488" y="40386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2006" name="Oval 6"/>
          <p:cNvSpPr>
            <a:spLocks noChangeArrowheads="1"/>
          </p:cNvSpPr>
          <p:nvPr/>
        </p:nvSpPr>
        <p:spPr bwMode="auto">
          <a:xfrm>
            <a:off x="758825" y="4724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peer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2007" name="Oval 7"/>
          <p:cNvSpPr>
            <a:spLocks noChangeArrowheads="1"/>
          </p:cNvSpPr>
          <p:nvPr/>
        </p:nvSpPr>
        <p:spPr bwMode="auto">
          <a:xfrm>
            <a:off x="4724400" y="45720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2008" name="Rectangle 8"/>
          <p:cNvSpPr>
            <a:spLocks noChangeArrowheads="1"/>
          </p:cNvSpPr>
          <p:nvPr/>
        </p:nvSpPr>
        <p:spPr bwMode="auto">
          <a:xfrm>
            <a:off x="5172075" y="55372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Alt ihob er tøv og tant!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2009" name="Rectangle 9"/>
          <p:cNvSpPr>
            <a:spLocks noChangeArrowheads="1"/>
          </p:cNvSpPr>
          <p:nvPr/>
        </p:nvSpPr>
        <p:spPr bwMode="auto">
          <a:xfrm>
            <a:off x="123825" y="55372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Hvorfor bande?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2010" name="Rectangle 10"/>
          <p:cNvSpPr>
            <a:spLocks noChangeArrowheads="1"/>
          </p:cNvSpPr>
          <p:nvPr/>
        </p:nvSpPr>
        <p:spPr bwMode="auto">
          <a:xfrm>
            <a:off x="2571750" y="55372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2011" name="AutoShape 11"/>
          <p:cNvCxnSpPr>
            <a:cxnSpLocks noChangeShapeType="1"/>
            <a:stCxn id="512004" idx="3"/>
            <a:endCxn id="512006" idx="0"/>
          </p:cNvCxnSpPr>
          <p:nvPr/>
        </p:nvCxnSpPr>
        <p:spPr bwMode="auto">
          <a:xfrm flipH="1">
            <a:off x="1285082" y="4493885"/>
            <a:ext cx="621655" cy="2305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2" name="AutoShape 12"/>
          <p:cNvCxnSpPr>
            <a:cxnSpLocks noChangeShapeType="1"/>
            <a:stCxn id="512006" idx="4"/>
            <a:endCxn id="512009" idx="0"/>
          </p:cNvCxnSpPr>
          <p:nvPr/>
        </p:nvCxnSpPr>
        <p:spPr bwMode="auto">
          <a:xfrm>
            <a:off x="1285082" y="5257800"/>
            <a:ext cx="79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3" name="AutoShape 13"/>
          <p:cNvCxnSpPr>
            <a:cxnSpLocks noChangeShapeType="1"/>
            <a:stCxn id="512004" idx="5"/>
            <a:endCxn id="512010" idx="0"/>
          </p:cNvCxnSpPr>
          <p:nvPr/>
        </p:nvCxnSpPr>
        <p:spPr bwMode="auto">
          <a:xfrm>
            <a:off x="2650976" y="4493885"/>
            <a:ext cx="1159024" cy="10433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4" name="AutoShape 14"/>
          <p:cNvCxnSpPr>
            <a:cxnSpLocks noChangeShapeType="1"/>
            <a:stCxn id="512007" idx="3"/>
            <a:endCxn id="512010" idx="0"/>
          </p:cNvCxnSpPr>
          <p:nvPr/>
        </p:nvCxnSpPr>
        <p:spPr bwMode="auto">
          <a:xfrm flipH="1">
            <a:off x="3810000" y="5027285"/>
            <a:ext cx="1036919" cy="5099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5" name="AutoShape 15"/>
          <p:cNvCxnSpPr>
            <a:cxnSpLocks noChangeShapeType="1"/>
            <a:stCxn id="512007" idx="5"/>
            <a:endCxn id="512008" idx="0"/>
          </p:cNvCxnSpPr>
          <p:nvPr/>
        </p:nvCxnSpPr>
        <p:spPr bwMode="auto">
          <a:xfrm>
            <a:off x="5438494" y="5027285"/>
            <a:ext cx="1657631" cy="5099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6" name="AutoShape 16"/>
          <p:cNvCxnSpPr>
            <a:cxnSpLocks noChangeShapeType="1"/>
            <a:stCxn id="512005" idx="4"/>
            <a:endCxn id="512008" idx="0"/>
          </p:cNvCxnSpPr>
          <p:nvPr/>
        </p:nvCxnSpPr>
        <p:spPr bwMode="auto">
          <a:xfrm>
            <a:off x="7093744" y="4572000"/>
            <a:ext cx="2381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017" name="Text Box 17"/>
          <p:cNvSpPr txBox="1">
            <a:spLocks noChangeArrowheads="1"/>
          </p:cNvSpPr>
          <p:nvPr/>
        </p:nvSpPr>
        <p:spPr bwMode="auto">
          <a:xfrm>
            <a:off x="900113" y="2133600"/>
            <a:ext cx="7648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altLang="fr-FR" b="1" dirty="0">
                <a:latin typeface="Courier New" pitchFamily="49" charset="0"/>
              </a:rPr>
              <a:t>&lt;vers&gt;</a:t>
            </a:r>
            <a:br>
              <a:rPr lang="fr-CA" altLang="fr-FR" b="1" dirty="0">
                <a:latin typeface="Courier New" pitchFamily="49" charset="0"/>
              </a:rPr>
            </a:br>
            <a:r>
              <a:rPr lang="fr-CA" altLang="fr-FR" b="1" dirty="0">
                <a:latin typeface="Courier New" pitchFamily="49" charset="0"/>
              </a:rPr>
              <a:t>  &lt;</a:t>
            </a:r>
            <a:r>
              <a:rPr lang="fr-CA" altLang="fr-FR" b="1" dirty="0" err="1">
                <a:latin typeface="Courier New" pitchFamily="49" charset="0"/>
              </a:rPr>
              <a:t>peer</a:t>
            </a:r>
            <a:r>
              <a:rPr lang="fr-CA" altLang="fr-FR" b="1" dirty="0">
                <a:latin typeface="Courier New" pitchFamily="49" charset="0"/>
              </a:rPr>
              <a:t>&gt;</a:t>
            </a:r>
            <a:r>
              <a:rPr lang="fr-CA" altLang="fr-FR" b="1" dirty="0" err="1">
                <a:latin typeface="Courier New" pitchFamily="49" charset="0"/>
              </a:rPr>
              <a:t>Hvorfor</a:t>
            </a:r>
            <a:r>
              <a:rPr lang="fr-CA" altLang="fr-FR" b="1" dirty="0">
                <a:latin typeface="Courier New" pitchFamily="49" charset="0"/>
              </a:rPr>
              <a:t> bande?&lt;/</a:t>
            </a:r>
            <a:r>
              <a:rPr lang="fr-CA" altLang="fr-FR" b="1" dirty="0" err="1">
                <a:latin typeface="Courier New" pitchFamily="49" charset="0"/>
              </a:rPr>
              <a:t>peer</a:t>
            </a:r>
            <a:r>
              <a:rPr lang="fr-CA" altLang="fr-FR" b="1" dirty="0">
                <a:latin typeface="Courier New" pitchFamily="49" charset="0"/>
              </a:rPr>
              <a:t>&gt;</a:t>
            </a:r>
            <a:r>
              <a:rPr lang="fr-CA" altLang="fr-FR" b="1" dirty="0">
                <a:solidFill>
                  <a:srgbClr val="FF6600"/>
                </a:solidFill>
                <a:latin typeface="Courier New" pitchFamily="49" charset="0"/>
              </a:rPr>
              <a:t>&lt;</a:t>
            </a:r>
            <a:r>
              <a:rPr lang="nb-NO" altLang="fr-FR" b="1" dirty="0">
                <a:solidFill>
                  <a:srgbClr val="FF6600"/>
                </a:solidFill>
                <a:latin typeface="Courier New" pitchFamily="49" charset="0"/>
              </a:rPr>
              <a:t>åse</a:t>
            </a:r>
            <a:r>
              <a:rPr lang="fr-CA" altLang="fr-FR" b="1" dirty="0">
                <a:solidFill>
                  <a:srgbClr val="FF6600"/>
                </a:solidFill>
                <a:latin typeface="Courier New" pitchFamily="49" charset="0"/>
              </a:rPr>
              <a:t>&gt;</a:t>
            </a:r>
            <a:r>
              <a:rPr lang="fr-CA" altLang="fr-FR" b="1" dirty="0" err="1">
                <a:solidFill>
                  <a:srgbClr val="FF6600"/>
                </a:solidFill>
                <a:latin typeface="Courier New" pitchFamily="49" charset="0"/>
              </a:rPr>
              <a:t>Tvi</a:t>
            </a:r>
            <a:r>
              <a:rPr lang="fr-CA" altLang="fr-FR" b="1" dirty="0">
                <a:solidFill>
                  <a:srgbClr val="FF6600"/>
                </a:solidFill>
                <a:latin typeface="Courier New" pitchFamily="49" charset="0"/>
              </a:rPr>
              <a:t>, du </a:t>
            </a:r>
            <a:r>
              <a:rPr lang="da-DK" altLang="fr-FR" b="1" dirty="0">
                <a:solidFill>
                  <a:srgbClr val="FF6600"/>
                </a:solidFill>
                <a:latin typeface="Courier New" pitchFamily="49" charset="0"/>
              </a:rPr>
              <a:t>tør ej!</a:t>
            </a:r>
            <a:br>
              <a:rPr lang="da-DK" altLang="fr-FR" b="1" dirty="0">
                <a:solidFill>
                  <a:srgbClr val="FF6600"/>
                </a:solidFill>
                <a:latin typeface="Courier New" pitchFamily="49" charset="0"/>
              </a:rPr>
            </a:br>
            <a:r>
              <a:rPr lang="da-DK" altLang="fr-FR" b="1" dirty="0">
                <a:latin typeface="Courier New" pitchFamily="49" charset="0"/>
              </a:rPr>
              <a:t>&lt;/vers&gt;</a:t>
            </a:r>
            <a:r>
              <a:rPr lang="da-DK" altLang="fr-FR" b="1" dirty="0">
                <a:solidFill>
                  <a:srgbClr val="FF6600"/>
                </a:solidFill>
                <a:latin typeface="Courier New" pitchFamily="49" charset="0"/>
              </a:rPr>
              <a:t/>
            </a:r>
            <a:br>
              <a:rPr lang="da-DK" altLang="fr-FR" b="1" dirty="0">
                <a:solidFill>
                  <a:srgbClr val="FF6600"/>
                </a:solidFill>
                <a:latin typeface="Courier New" pitchFamily="49" charset="0"/>
              </a:rPr>
            </a:br>
            <a:r>
              <a:rPr lang="da-DK" altLang="fr-FR" b="1" dirty="0">
                <a:latin typeface="Courier New" pitchFamily="49" charset="0"/>
              </a:rPr>
              <a:t>&lt;vers&gt;</a:t>
            </a:r>
            <a:br>
              <a:rPr lang="da-DK" altLang="fr-FR" b="1" dirty="0">
                <a:latin typeface="Courier New" pitchFamily="49" charset="0"/>
              </a:rPr>
            </a:br>
            <a:r>
              <a:rPr lang="da-DK" altLang="fr-FR" b="1" dirty="0">
                <a:latin typeface="Courier New" pitchFamily="49" charset="0"/>
              </a:rPr>
              <a:t>  </a:t>
            </a:r>
            <a:r>
              <a:rPr lang="da-DK" altLang="fr-FR" b="1" dirty="0">
                <a:solidFill>
                  <a:srgbClr val="FF6600"/>
                </a:solidFill>
                <a:latin typeface="Courier New" pitchFamily="49" charset="0"/>
              </a:rPr>
              <a:t>Alt ihob er tøv og tant!&lt;/</a:t>
            </a:r>
            <a:r>
              <a:rPr lang="nb-NO" altLang="fr-FR" b="1" dirty="0">
                <a:solidFill>
                  <a:srgbClr val="FF6600"/>
                </a:solidFill>
                <a:latin typeface="Courier New" pitchFamily="49" charset="0"/>
              </a:rPr>
              <a:t>åse&gt;</a:t>
            </a:r>
            <a:br>
              <a:rPr lang="nb-NO" altLang="fr-FR" b="1" dirty="0">
                <a:solidFill>
                  <a:srgbClr val="FF6600"/>
                </a:solidFill>
                <a:latin typeface="Courier New" pitchFamily="49" charset="0"/>
              </a:rPr>
            </a:br>
            <a:r>
              <a:rPr lang="nb-NO" altLang="fr-FR" b="1" dirty="0">
                <a:latin typeface="Courier New" pitchFamily="49" charset="0"/>
              </a:rPr>
              <a:t>&lt;/vers&gt;</a:t>
            </a:r>
            <a:endParaRPr lang="en-CA" altLang="fr-FR" b="1" dirty="0">
              <a:latin typeface="Courier New" pitchFamily="49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23825" y="1265238"/>
            <a:ext cx="88963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fr-FR" sz="2800" dirty="0" smtClean="0"/>
              <a:t>Embedding </a:t>
            </a:r>
            <a:r>
              <a:rPr lang="en-CA" altLang="fr-FR" sz="2800" dirty="0" smtClean="0">
                <a:sym typeface="Symbol" pitchFamily="18" charset="2"/>
              </a:rPr>
              <a:t> Ancestor-descendant ? Yes, still true</a:t>
            </a:r>
            <a:endParaRPr lang="en-CA" altLang="fr-FR" sz="2800" kern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930-9535-4DCA-92EE-12D922DA325A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XML document = tree</a:t>
            </a:r>
          </a:p>
        </p:txBody>
      </p:sp>
      <p:sp>
        <p:nvSpPr>
          <p:cNvPr id="488453" name="Oval 5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top</a:t>
            </a:r>
          </a:p>
        </p:txBody>
      </p:sp>
      <p:sp>
        <p:nvSpPr>
          <p:cNvPr id="488454" name="Oval 6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b</a:t>
            </a:r>
          </a:p>
        </p:txBody>
      </p:sp>
      <p:sp>
        <p:nvSpPr>
          <p:cNvPr id="488455" name="Oval 7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c</a:t>
            </a:r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1362075" y="2563813"/>
            <a:ext cx="1403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b="1">
                <a:latin typeface="Courier New" pitchFamily="49" charset="0"/>
              </a:rPr>
              <a:t>&lt;top&gt;</a:t>
            </a:r>
          </a:p>
          <a:p>
            <a:r>
              <a:rPr lang="fr-FR" altLang="fr-FR" b="1">
                <a:latin typeface="Courier New" pitchFamily="49" charset="0"/>
              </a:rPr>
              <a:t>  &lt;a&gt;</a:t>
            </a:r>
          </a:p>
          <a:p>
            <a:r>
              <a:rPr lang="fr-FR" altLang="fr-FR" b="1">
                <a:latin typeface="Courier New" pitchFamily="49" charset="0"/>
              </a:rPr>
              <a:t>    &lt;b/&gt;</a:t>
            </a:r>
          </a:p>
          <a:p>
            <a:r>
              <a:rPr lang="fr-FR" altLang="fr-FR" b="1">
                <a:latin typeface="Courier New" pitchFamily="49" charset="0"/>
              </a:rPr>
              <a:t>  &lt;/a&gt;</a:t>
            </a:r>
          </a:p>
          <a:p>
            <a:r>
              <a:rPr lang="fr-FR" altLang="fr-FR" b="1">
                <a:latin typeface="Courier New" pitchFamily="49" charset="0"/>
              </a:rPr>
              <a:t>  &lt;c/&gt;</a:t>
            </a:r>
          </a:p>
          <a:p>
            <a:r>
              <a:rPr lang="fr-FR" altLang="fr-FR" b="1">
                <a:latin typeface="Courier New" pitchFamily="49" charset="0"/>
              </a:rPr>
              <a:t>&lt;/top&gt;</a:t>
            </a:r>
          </a:p>
        </p:txBody>
      </p:sp>
      <p:sp>
        <p:nvSpPr>
          <p:cNvPr id="488457" name="Rectangle 9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sz="3200">
                <a:latin typeface="Symbol" pitchFamily="18" charset="2"/>
              </a:rPr>
              <a:t>Û</a:t>
            </a:r>
          </a:p>
        </p:txBody>
      </p:sp>
      <p:cxnSp>
        <p:nvCxnSpPr>
          <p:cNvPr id="488459" name="AutoShape 11"/>
          <p:cNvCxnSpPr>
            <a:cxnSpLocks noChangeShapeType="1"/>
            <a:stCxn id="488461" idx="4"/>
            <a:endCxn id="488454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8460" name="AutoShape 12"/>
          <p:cNvCxnSpPr>
            <a:cxnSpLocks noChangeShapeType="1"/>
            <a:stCxn id="488453" idx="5"/>
            <a:endCxn id="488455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1" name="Oval 13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a</a:t>
            </a:r>
          </a:p>
        </p:txBody>
      </p:sp>
      <p:cxnSp>
        <p:nvCxnSpPr>
          <p:cNvPr id="488462" name="AutoShape 14"/>
          <p:cNvCxnSpPr>
            <a:cxnSpLocks noChangeShapeType="1"/>
            <a:stCxn id="488453" idx="3"/>
            <a:endCxn id="488461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ZoneTexte 1"/>
          <p:cNvSpPr txBox="1"/>
          <p:nvPr/>
        </p:nvSpPr>
        <p:spPr>
          <a:xfrm rot="20091667">
            <a:off x="305946" y="1520695"/>
            <a:ext cx="2626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rgbClr val="FFC000"/>
                </a:solidFill>
              </a:rPr>
              <a:t>FLASHBACK</a:t>
            </a:r>
            <a:endParaRPr lang="fr-CA" sz="3200" dirty="0">
              <a:solidFill>
                <a:srgbClr val="FFC000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-109714" y="5241925"/>
            <a:ext cx="937286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CA" altLang="fr-FR" sz="2800" b="1" dirty="0" smtClean="0"/>
              <a:t>Embedding in markup</a:t>
            </a:r>
            <a:r>
              <a:rPr lang="en-CA" altLang="fr-FR" sz="2400" b="1" dirty="0" smtClean="0"/>
              <a:t> </a:t>
            </a:r>
            <a:r>
              <a:rPr lang="en-CA" altLang="fr-FR" sz="2400" b="1" dirty="0" smtClean="0">
                <a:latin typeface="Symbol" pitchFamily="18" charset="2"/>
              </a:rPr>
              <a:t>Û</a:t>
            </a:r>
            <a:r>
              <a:rPr lang="en-CA" altLang="fr-FR" sz="2400" b="1" dirty="0" smtClean="0"/>
              <a:t> </a:t>
            </a:r>
            <a:r>
              <a:rPr lang="en-CA" altLang="fr-FR" sz="2800" b="1" dirty="0" smtClean="0"/>
              <a:t>Ancestor-descendant in tree</a:t>
            </a:r>
            <a:endParaRPr lang="en-CA" alt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5901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Since order matters….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was a (tacit) </a:t>
            </a:r>
            <a:r>
              <a:rPr lang="en-CA" i="1" dirty="0" smtClean="0"/>
              <a:t>additional </a:t>
            </a:r>
            <a:r>
              <a:rPr lang="en-CA" i="1" dirty="0"/>
              <a:t>rule </a:t>
            </a:r>
            <a:r>
              <a:rPr lang="en-CA" dirty="0" smtClean="0"/>
              <a:t>for a tree to correspond to a document:</a:t>
            </a:r>
            <a:endParaRPr lang="en-CA" dirty="0"/>
          </a:p>
          <a:p>
            <a:pPr lvl="1"/>
            <a:r>
              <a:rPr lang="en-CA" dirty="0"/>
              <a:t>Any node must correspond to a segment of the document that </a:t>
            </a:r>
            <a:r>
              <a:rPr lang="en-CA" i="1" dirty="0"/>
              <a:t>precedes</a:t>
            </a:r>
            <a:r>
              <a:rPr lang="en-CA" dirty="0"/>
              <a:t> the segment corresponding to any younger sibling</a:t>
            </a:r>
          </a:p>
          <a:p>
            <a:r>
              <a:rPr lang="en-CA" dirty="0" smtClean="0"/>
              <a:t>… and since </a:t>
            </a:r>
            <a:r>
              <a:rPr lang="en-CA" dirty="0" err="1" smtClean="0"/>
              <a:t>overl</a:t>
            </a:r>
            <a:r>
              <a:rPr lang="en-CA" i="1" dirty="0" err="1" smtClean="0"/>
              <a:t>h</a:t>
            </a:r>
            <a:r>
              <a:rPr lang="en-CA" dirty="0" err="1" smtClean="0"/>
              <a:t>ap</a:t>
            </a:r>
            <a:r>
              <a:rPr lang="en-CA" i="1" dirty="0" err="1" smtClean="0"/>
              <a:t>pens</a:t>
            </a:r>
            <a:r>
              <a:rPr lang="en-CA" dirty="0" smtClean="0"/>
              <a:t> </a:t>
            </a:r>
            <a:r>
              <a:rPr lang="en-CA" b="1" i="1" dirty="0" smtClean="0"/>
              <a:t>not</a:t>
            </a:r>
            <a:r>
              <a:rPr lang="en-CA" dirty="0" smtClean="0"/>
              <a:t> in XML</a:t>
            </a:r>
          </a:p>
          <a:p>
            <a:pPr lvl="1"/>
            <a:r>
              <a:rPr lang="en-CA" dirty="0" smtClean="0"/>
              <a:t>“precedes” really means “ends before the other starts”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altLang="fr-FR" dirty="0" smtClean="0"/>
              <a:t>Yves </a:t>
            </a:r>
            <a:r>
              <a:rPr lang="en-CA" altLang="fr-FR" dirty="0" err="1" smtClean="0"/>
              <a:t>Marcoux</a:t>
            </a:r>
            <a:r>
              <a:rPr lang="en-CA" altLang="fr-FR" dirty="0" smtClean="0"/>
              <a:t> - Balisage 2013</a:t>
            </a:r>
            <a:endParaRPr lang="en-CA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469E-79C7-4703-AAA5-6D59FF04BE5C}" type="slidenum">
              <a:rPr lang="en-CA" altLang="fr-FR" smtClean="0"/>
              <a:pPr/>
              <a:t>16</a:t>
            </a:fld>
            <a:endParaRPr lang="en-CA" altLang="fr-FR" dirty="0"/>
          </a:p>
        </p:txBody>
      </p:sp>
    </p:spTree>
    <p:extLst>
      <p:ext uri="{BB962C8B-B14F-4D97-AF65-F5344CB8AC3E}">
        <p14:creationId xmlns:p14="http://schemas.microsoft.com/office/powerpoint/2010/main" val="34787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930-9535-4DCA-92EE-12D922DA325A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CA" altLang="fr-FR" dirty="0" smtClean="0"/>
              <a:t>Example</a:t>
            </a:r>
            <a:endParaRPr lang="en-CA" altLang="fr-FR" dirty="0"/>
          </a:p>
        </p:txBody>
      </p:sp>
      <p:sp>
        <p:nvSpPr>
          <p:cNvPr id="488453" name="Oval 5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 dirty="0"/>
              <a:t>top</a:t>
            </a:r>
          </a:p>
        </p:txBody>
      </p:sp>
      <p:sp>
        <p:nvSpPr>
          <p:cNvPr id="488454" name="Oval 6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88455" name="Oval 7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1362075" y="2563813"/>
            <a:ext cx="1417055" cy="193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b="1" dirty="0">
                <a:latin typeface="Courier New" pitchFamily="49" charset="0"/>
              </a:rPr>
              <a:t>&lt;top&gt;</a:t>
            </a:r>
          </a:p>
          <a:p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 &lt;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c/&gt;</a:t>
            </a:r>
          </a:p>
          <a:p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&lt;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a&gt;</a:t>
            </a:r>
          </a:p>
          <a:p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   &lt;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b/&gt;</a:t>
            </a:r>
          </a:p>
          <a:p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 &lt;/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&gt;</a:t>
            </a:r>
            <a:b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fr-FR" altLang="fr-FR" b="1" dirty="0" smtClean="0">
                <a:latin typeface="Courier New" pitchFamily="49" charset="0"/>
              </a:rPr>
              <a:t>&lt;/</a:t>
            </a:r>
            <a:r>
              <a:rPr lang="fr-FR" altLang="fr-FR" b="1" dirty="0">
                <a:latin typeface="Courier New" pitchFamily="49" charset="0"/>
              </a:rPr>
              <a:t>top&gt;</a:t>
            </a:r>
          </a:p>
        </p:txBody>
      </p:sp>
      <p:sp>
        <p:nvSpPr>
          <p:cNvPr id="488457" name="Rectangle 9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sz="3200" dirty="0">
                <a:latin typeface="Symbol" pitchFamily="18" charset="2"/>
              </a:rPr>
              <a:t>Û</a:t>
            </a:r>
          </a:p>
        </p:txBody>
      </p:sp>
      <p:cxnSp>
        <p:nvCxnSpPr>
          <p:cNvPr id="488459" name="AutoShape 11"/>
          <p:cNvCxnSpPr>
            <a:cxnSpLocks noChangeShapeType="1"/>
            <a:stCxn id="488461" idx="4"/>
            <a:endCxn id="488454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8460" name="AutoShape 12"/>
          <p:cNvCxnSpPr>
            <a:cxnSpLocks noChangeShapeType="1"/>
            <a:stCxn id="488453" idx="5"/>
            <a:endCxn id="488455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1" name="Oval 13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88462" name="AutoShape 14"/>
          <p:cNvCxnSpPr>
            <a:cxnSpLocks noChangeShapeType="1"/>
            <a:stCxn id="488453" idx="3"/>
            <a:endCxn id="488461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Connecteur droit 3"/>
          <p:cNvCxnSpPr/>
          <p:nvPr/>
        </p:nvCxnSpPr>
        <p:spPr bwMode="auto">
          <a:xfrm flipH="1">
            <a:off x="4191000" y="2792413"/>
            <a:ext cx="608013" cy="941387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66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altLang="fr-FR" dirty="0" smtClean="0"/>
              <a:t>Yves </a:t>
            </a:r>
            <a:r>
              <a:rPr lang="en-CA" altLang="fr-FR" dirty="0" err="1" smtClean="0"/>
              <a:t>Marcoux</a:t>
            </a:r>
            <a:r>
              <a:rPr lang="en-CA" altLang="fr-FR" dirty="0" smtClean="0"/>
              <a:t> - Balisage 2013</a:t>
            </a:r>
            <a:endParaRPr lang="en-CA" altLang="fr-FR" dirty="0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F2E4-831D-4522-9FAE-C0172C344B36}" type="slidenum">
              <a:rPr lang="en-CA" altLang="fr-FR" smtClean="0"/>
              <a:pPr/>
              <a:t>18</a:t>
            </a:fld>
            <a:endParaRPr lang="en-CA" altLang="fr-FR" dirty="0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CA" altLang="fr-FR" sz="3600" dirty="0" smtClean="0"/>
              <a:t>Need: additional rule for order</a:t>
            </a:r>
            <a:endParaRPr lang="en-CA" altLang="fr-FR" sz="3600" dirty="0">
              <a:sym typeface="Symbol" pitchFamily="18" charset="2"/>
            </a:endParaRPr>
          </a:p>
        </p:txBody>
      </p:sp>
      <p:sp>
        <p:nvSpPr>
          <p:cNvPr id="512004" name="Oval 4"/>
          <p:cNvSpPr>
            <a:spLocks noChangeArrowheads="1"/>
          </p:cNvSpPr>
          <p:nvPr/>
        </p:nvSpPr>
        <p:spPr bwMode="auto">
          <a:xfrm>
            <a:off x="1718272" y="4022452"/>
            <a:ext cx="1121170" cy="5656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CA" altLang="fr-FR" b="1" dirty="0" err="1" smtClean="0">
                <a:latin typeface="Courier New" pitchFamily="49" charset="0"/>
              </a:rPr>
              <a:t>vers</a:t>
            </a:r>
            <a:endParaRPr lang="en-CA" altLang="fr-FR" b="1" dirty="0">
              <a:latin typeface="Courier New" pitchFamily="49" charset="0"/>
            </a:endParaRPr>
          </a:p>
        </p:txBody>
      </p:sp>
      <p:sp>
        <p:nvSpPr>
          <p:cNvPr id="512005" name="Oval 5"/>
          <p:cNvSpPr>
            <a:spLocks noChangeArrowheads="1"/>
          </p:cNvSpPr>
          <p:nvPr/>
        </p:nvSpPr>
        <p:spPr bwMode="auto">
          <a:xfrm>
            <a:off x="6533159" y="4022452"/>
            <a:ext cx="1121170" cy="5656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CA" altLang="fr-FR" b="1" dirty="0" err="1" smtClean="0">
                <a:latin typeface="Courier New" pitchFamily="49" charset="0"/>
              </a:rPr>
              <a:t>vers</a:t>
            </a:r>
            <a:endParaRPr lang="en-CA" altLang="fr-FR" b="1" dirty="0">
              <a:latin typeface="Courier New" pitchFamily="49" charset="0"/>
            </a:endParaRPr>
          </a:p>
        </p:txBody>
      </p:sp>
      <p:sp>
        <p:nvSpPr>
          <p:cNvPr id="512006" name="Oval 6"/>
          <p:cNvSpPr>
            <a:spLocks noChangeArrowheads="1"/>
          </p:cNvSpPr>
          <p:nvPr/>
        </p:nvSpPr>
        <p:spPr bwMode="auto">
          <a:xfrm>
            <a:off x="724497" y="4708252"/>
            <a:ext cx="1121170" cy="5656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CA" altLang="fr-FR" b="1" dirty="0" smtClean="0">
                <a:latin typeface="Courier New" pitchFamily="49" charset="0"/>
              </a:rPr>
              <a:t>peer</a:t>
            </a:r>
            <a:endParaRPr lang="en-CA" altLang="fr-FR" b="1" dirty="0">
              <a:latin typeface="Courier New" pitchFamily="49" charset="0"/>
            </a:endParaRPr>
          </a:p>
        </p:txBody>
      </p:sp>
      <p:sp>
        <p:nvSpPr>
          <p:cNvPr id="512007" name="Oval 7"/>
          <p:cNvSpPr>
            <a:spLocks noChangeArrowheads="1"/>
          </p:cNvSpPr>
          <p:nvPr/>
        </p:nvSpPr>
        <p:spPr bwMode="auto">
          <a:xfrm>
            <a:off x="4690320" y="4555852"/>
            <a:ext cx="904774" cy="56569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altLang="fr-FR" b="1" dirty="0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2008" name="Rectangle 8"/>
          <p:cNvSpPr>
            <a:spLocks noChangeArrowheads="1"/>
          </p:cNvSpPr>
          <p:nvPr/>
        </p:nvSpPr>
        <p:spPr bwMode="auto">
          <a:xfrm>
            <a:off x="5172075" y="55372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Alt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ihob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er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tøv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og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tant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!</a:t>
            </a:r>
            <a:endParaRPr lang="en-CA" altLang="fr-FR" b="1" dirty="0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2009" name="Rectangle 9"/>
          <p:cNvSpPr>
            <a:spLocks noChangeArrowheads="1"/>
          </p:cNvSpPr>
          <p:nvPr/>
        </p:nvSpPr>
        <p:spPr bwMode="auto">
          <a:xfrm>
            <a:off x="123825" y="55372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CA" altLang="fr-FR" b="1" dirty="0" err="1" smtClean="0">
                <a:latin typeface="Courier New" pitchFamily="49" charset="0"/>
              </a:rPr>
              <a:t>Hvorfor</a:t>
            </a:r>
            <a:r>
              <a:rPr lang="en-CA" altLang="fr-FR" b="1" dirty="0" smtClean="0">
                <a:latin typeface="Courier New" pitchFamily="49" charset="0"/>
              </a:rPr>
              <a:t> </a:t>
            </a:r>
            <a:r>
              <a:rPr lang="en-CA" altLang="fr-FR" b="1" dirty="0" err="1" smtClean="0">
                <a:latin typeface="Courier New" pitchFamily="49" charset="0"/>
              </a:rPr>
              <a:t>bande</a:t>
            </a:r>
            <a:r>
              <a:rPr lang="en-CA" altLang="fr-FR" b="1" dirty="0" smtClean="0">
                <a:latin typeface="Courier New" pitchFamily="49" charset="0"/>
              </a:rPr>
              <a:t>?</a:t>
            </a:r>
            <a:endParaRPr lang="en-CA" altLang="fr-FR" b="1" dirty="0">
              <a:latin typeface="Courier New" pitchFamily="49" charset="0"/>
            </a:endParaRPr>
          </a:p>
        </p:txBody>
      </p:sp>
      <p:sp>
        <p:nvSpPr>
          <p:cNvPr id="512010" name="Rectangle 10"/>
          <p:cNvSpPr>
            <a:spLocks noChangeArrowheads="1"/>
          </p:cNvSpPr>
          <p:nvPr/>
        </p:nvSpPr>
        <p:spPr bwMode="auto">
          <a:xfrm>
            <a:off x="2571750" y="55372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Tvi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, du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tør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ej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!</a:t>
            </a:r>
            <a:endParaRPr lang="en-CA" altLang="fr-FR" b="1" dirty="0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2011" name="AutoShape 11"/>
          <p:cNvCxnSpPr>
            <a:cxnSpLocks noChangeShapeType="1"/>
            <a:stCxn id="512004" idx="3"/>
            <a:endCxn id="512006" idx="0"/>
          </p:cNvCxnSpPr>
          <p:nvPr/>
        </p:nvCxnSpPr>
        <p:spPr bwMode="auto">
          <a:xfrm flipH="1">
            <a:off x="1285082" y="4505305"/>
            <a:ext cx="597382" cy="2029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2" name="AutoShape 12"/>
          <p:cNvCxnSpPr>
            <a:cxnSpLocks noChangeShapeType="1"/>
            <a:stCxn id="512006" idx="4"/>
            <a:endCxn id="512009" idx="0"/>
          </p:cNvCxnSpPr>
          <p:nvPr/>
        </p:nvCxnSpPr>
        <p:spPr bwMode="auto">
          <a:xfrm>
            <a:off x="1285082" y="5273949"/>
            <a:ext cx="793" cy="263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3" name="AutoShape 13"/>
          <p:cNvCxnSpPr>
            <a:cxnSpLocks noChangeShapeType="1"/>
            <a:stCxn id="512004" idx="5"/>
            <a:endCxn id="512010" idx="0"/>
          </p:cNvCxnSpPr>
          <p:nvPr/>
        </p:nvCxnSpPr>
        <p:spPr bwMode="auto">
          <a:xfrm>
            <a:off x="2675250" y="4505305"/>
            <a:ext cx="1134750" cy="10318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4" name="AutoShape 14"/>
          <p:cNvCxnSpPr>
            <a:cxnSpLocks noChangeShapeType="1"/>
            <a:stCxn id="512007" idx="3"/>
            <a:endCxn id="512010" idx="0"/>
          </p:cNvCxnSpPr>
          <p:nvPr/>
        </p:nvCxnSpPr>
        <p:spPr bwMode="auto">
          <a:xfrm flipH="1">
            <a:off x="3810000" y="5038705"/>
            <a:ext cx="1012821" cy="4984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5" name="AutoShape 15"/>
          <p:cNvCxnSpPr>
            <a:cxnSpLocks noChangeShapeType="1"/>
            <a:stCxn id="512007" idx="5"/>
            <a:endCxn id="512008" idx="0"/>
          </p:cNvCxnSpPr>
          <p:nvPr/>
        </p:nvCxnSpPr>
        <p:spPr bwMode="auto">
          <a:xfrm>
            <a:off x="5462593" y="5038705"/>
            <a:ext cx="1633532" cy="4984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16" name="AutoShape 16"/>
          <p:cNvCxnSpPr>
            <a:cxnSpLocks noChangeShapeType="1"/>
            <a:stCxn id="512005" idx="4"/>
            <a:endCxn id="512008" idx="0"/>
          </p:cNvCxnSpPr>
          <p:nvPr/>
        </p:nvCxnSpPr>
        <p:spPr bwMode="auto">
          <a:xfrm>
            <a:off x="7093744" y="4588149"/>
            <a:ext cx="2381" cy="9490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017" name="Text Box 17"/>
          <p:cNvSpPr txBox="1">
            <a:spLocks noChangeArrowheads="1"/>
          </p:cNvSpPr>
          <p:nvPr/>
        </p:nvSpPr>
        <p:spPr bwMode="auto">
          <a:xfrm>
            <a:off x="900113" y="2133600"/>
            <a:ext cx="7722284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CA" altLang="fr-FR" b="1" dirty="0" smtClean="0">
                <a:latin typeface="Courier New" pitchFamily="49" charset="0"/>
              </a:rPr>
              <a:t>&lt;</a:t>
            </a:r>
            <a:r>
              <a:rPr lang="en-CA" altLang="fr-FR" b="1" dirty="0" err="1" smtClean="0">
                <a:latin typeface="Courier New" pitchFamily="49" charset="0"/>
              </a:rPr>
              <a:t>vers</a:t>
            </a:r>
            <a:r>
              <a:rPr lang="en-CA" altLang="fr-FR" b="1" dirty="0" smtClean="0">
                <a:latin typeface="Courier New" pitchFamily="49" charset="0"/>
              </a:rPr>
              <a:t>&gt;</a:t>
            </a:r>
            <a:br>
              <a:rPr lang="en-CA" altLang="fr-FR" b="1" dirty="0" smtClean="0">
                <a:latin typeface="Courier New" pitchFamily="49" charset="0"/>
              </a:rPr>
            </a:br>
            <a:r>
              <a:rPr lang="en-CA" altLang="fr-FR" b="1" dirty="0" smtClean="0">
                <a:latin typeface="Courier New" pitchFamily="49" charset="0"/>
              </a:rPr>
              <a:t>  &lt;peer&gt;</a:t>
            </a:r>
            <a:r>
              <a:rPr lang="en-CA" altLang="fr-FR" b="1" dirty="0" err="1" smtClean="0">
                <a:latin typeface="Courier New" pitchFamily="49" charset="0"/>
              </a:rPr>
              <a:t>Hvorfor</a:t>
            </a:r>
            <a:r>
              <a:rPr lang="en-CA" altLang="fr-FR" b="1" dirty="0" smtClean="0">
                <a:latin typeface="Courier New" pitchFamily="49" charset="0"/>
              </a:rPr>
              <a:t> </a:t>
            </a:r>
            <a:r>
              <a:rPr lang="en-CA" altLang="fr-FR" b="1" dirty="0" err="1" smtClean="0">
                <a:latin typeface="Courier New" pitchFamily="49" charset="0"/>
              </a:rPr>
              <a:t>bande</a:t>
            </a:r>
            <a:r>
              <a:rPr lang="en-CA" altLang="fr-FR" b="1" dirty="0" smtClean="0">
                <a:latin typeface="Courier New" pitchFamily="49" charset="0"/>
              </a:rPr>
              <a:t>?&lt;/peer&gt;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&lt;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åse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&gt;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Tvi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, du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tør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ej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!</a:t>
            </a:r>
            <a:b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</a:br>
            <a:r>
              <a:rPr lang="en-CA" altLang="fr-FR" b="1" dirty="0" smtClean="0">
                <a:latin typeface="Courier New" pitchFamily="49" charset="0"/>
              </a:rPr>
              <a:t>&lt;/</a:t>
            </a:r>
            <a:r>
              <a:rPr lang="en-CA" altLang="fr-FR" b="1" dirty="0" err="1" smtClean="0">
                <a:latin typeface="Courier New" pitchFamily="49" charset="0"/>
              </a:rPr>
              <a:t>vers</a:t>
            </a:r>
            <a:r>
              <a:rPr lang="en-CA" altLang="fr-FR" b="1" dirty="0" smtClean="0">
                <a:latin typeface="Courier New" pitchFamily="49" charset="0"/>
              </a:rPr>
              <a:t>&gt;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/>
            </a:r>
            <a:b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</a:br>
            <a:r>
              <a:rPr lang="en-CA" altLang="fr-FR" b="1" dirty="0" smtClean="0">
                <a:latin typeface="Courier New" pitchFamily="49" charset="0"/>
              </a:rPr>
              <a:t>&lt;</a:t>
            </a:r>
            <a:r>
              <a:rPr lang="en-CA" altLang="fr-FR" b="1" dirty="0" err="1" smtClean="0">
                <a:latin typeface="Courier New" pitchFamily="49" charset="0"/>
              </a:rPr>
              <a:t>vers</a:t>
            </a:r>
            <a:r>
              <a:rPr lang="en-CA" altLang="fr-FR" b="1" dirty="0" smtClean="0">
                <a:latin typeface="Courier New" pitchFamily="49" charset="0"/>
              </a:rPr>
              <a:t>&gt;</a:t>
            </a:r>
            <a:br>
              <a:rPr lang="en-CA" altLang="fr-FR" b="1" dirty="0" smtClean="0">
                <a:latin typeface="Courier New" pitchFamily="49" charset="0"/>
              </a:rPr>
            </a:br>
            <a:r>
              <a:rPr lang="en-CA" altLang="fr-FR" b="1" dirty="0" smtClean="0">
                <a:latin typeface="Courier New" pitchFamily="49" charset="0"/>
              </a:rPr>
              <a:t>  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Alt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ihob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er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tøv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og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tant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!&lt;/</a:t>
            </a:r>
            <a:r>
              <a:rPr lang="en-CA" altLang="fr-FR" b="1" dirty="0" err="1" smtClean="0">
                <a:solidFill>
                  <a:srgbClr val="FF6600"/>
                </a:solidFill>
                <a:latin typeface="Courier New" pitchFamily="49" charset="0"/>
              </a:rPr>
              <a:t>åse</a:t>
            </a:r>
            <a: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  <a:t>&gt;</a:t>
            </a:r>
            <a:br>
              <a:rPr lang="en-CA" altLang="fr-FR" b="1" dirty="0" smtClean="0">
                <a:solidFill>
                  <a:srgbClr val="FF6600"/>
                </a:solidFill>
                <a:latin typeface="Courier New" pitchFamily="49" charset="0"/>
              </a:rPr>
            </a:br>
            <a:r>
              <a:rPr lang="en-CA" altLang="fr-FR" b="1" dirty="0" smtClean="0">
                <a:latin typeface="Courier New" pitchFamily="49" charset="0"/>
              </a:rPr>
              <a:t>&lt;/</a:t>
            </a:r>
            <a:r>
              <a:rPr lang="en-CA" altLang="fr-FR" b="1" dirty="0" err="1" smtClean="0">
                <a:latin typeface="Courier New" pitchFamily="49" charset="0"/>
              </a:rPr>
              <a:t>vers</a:t>
            </a:r>
            <a:r>
              <a:rPr lang="en-CA" altLang="fr-FR" b="1" dirty="0" smtClean="0">
                <a:latin typeface="Courier New" pitchFamily="49" charset="0"/>
              </a:rPr>
              <a:t>&gt;</a:t>
            </a:r>
            <a:endParaRPr lang="en-CA" altLang="fr-FR" b="1" dirty="0">
              <a:latin typeface="Courier New" pitchFamily="49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23825" y="1143000"/>
            <a:ext cx="88963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fr-FR" sz="2800" i="1" kern="0" dirty="0" smtClean="0"/>
              <a:t>Any node “starts before” its younger siblings</a:t>
            </a:r>
            <a:endParaRPr lang="en-CA" altLang="fr-FR" sz="2800" i="1" kern="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270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Please, observe that…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Any node will not only start before, but also </a:t>
            </a:r>
            <a:r>
              <a:rPr lang="en-CA" i="1" dirty="0" smtClean="0"/>
              <a:t>end before</a:t>
            </a:r>
            <a:r>
              <a:rPr lang="en-CA" dirty="0" smtClean="0"/>
              <a:t> all of its younger siblings, because</a:t>
            </a:r>
          </a:p>
          <a:p>
            <a:r>
              <a:rPr lang="en-CA" dirty="0" smtClean="0"/>
              <a:t>Otherwise, it would be a </a:t>
            </a:r>
            <a:r>
              <a:rPr lang="en-CA" i="1" dirty="0" smtClean="0"/>
              <a:t>parent</a:t>
            </a:r>
            <a:r>
              <a:rPr lang="en-CA" dirty="0" smtClean="0"/>
              <a:t> and not an older sibling</a:t>
            </a:r>
          </a:p>
          <a:p>
            <a:pPr lvl="1"/>
            <a:r>
              <a:rPr lang="en-CA" dirty="0" smtClean="0"/>
              <a:t>By virtue of the “embedding </a:t>
            </a:r>
            <a:r>
              <a:rPr lang="en-CA" altLang="fr-FR" dirty="0" smtClean="0">
                <a:latin typeface="Symbol" pitchFamily="18" charset="2"/>
              </a:rPr>
              <a:t>Û</a:t>
            </a:r>
            <a:r>
              <a:rPr lang="en-CA" altLang="fr-FR" dirty="0" smtClean="0"/>
              <a:t> </a:t>
            </a:r>
            <a:r>
              <a:rPr lang="en-CA" altLang="fr-FR" dirty="0" smtClean="0"/>
              <a:t>ancestor-descendant</a:t>
            </a:r>
            <a:r>
              <a:rPr lang="en-CA" altLang="fr-FR" dirty="0" smtClean="0"/>
              <a:t>” rule</a:t>
            </a:r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6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E64-65B3-4221-AADE-4351A2672722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fr-FR"/>
              <a:t>Overview of the talk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fr-FR" dirty="0"/>
              <a:t>Graph representations of structured documents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altLang="fr-FR" dirty="0"/>
              <a:t>Overlap, in markup and structure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altLang="fr-FR" dirty="0" smtClean="0"/>
              <a:t>Overlap-only-</a:t>
            </a:r>
            <a:r>
              <a:rPr lang="en-US" altLang="fr-FR" dirty="0" err="1" smtClean="0"/>
              <a:t>TexMECS</a:t>
            </a:r>
            <a:endParaRPr lang="en-US" altLang="fr-FR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altLang="fr-FR" dirty="0" smtClean="0"/>
              <a:t>Child-arc-ordered DGs (CODGs)</a:t>
            </a:r>
            <a:endParaRPr lang="en-US" altLang="fr-FR" dirty="0"/>
          </a:p>
          <a:p>
            <a:pPr marL="609600" indent="-609600">
              <a:buFontTx/>
              <a:buAutoNum type="arabicPeriod"/>
            </a:pPr>
            <a:r>
              <a:rPr lang="en-US" altLang="fr-FR" dirty="0" smtClean="0"/>
              <a:t>2008 / 2011 results </a:t>
            </a:r>
            <a:r>
              <a:rPr lang="en-US" altLang="fr-FR" dirty="0"/>
              <a:t>and </a:t>
            </a:r>
            <a:r>
              <a:rPr lang="en-US" altLang="fr-FR" dirty="0" smtClean="0"/>
              <a:t>consequences</a:t>
            </a:r>
          </a:p>
          <a:p>
            <a:pPr marL="609600" indent="-609600">
              <a:buFontTx/>
              <a:buAutoNum type="arabicPeriod"/>
            </a:pPr>
            <a:r>
              <a:rPr lang="en-US" altLang="fr-FR" dirty="0" smtClean="0"/>
              <a:t>Solution to </a:t>
            </a:r>
            <a:r>
              <a:rPr lang="en-US" altLang="fr-FR" dirty="0"/>
              <a:t>the 2011 </a:t>
            </a:r>
            <a:r>
              <a:rPr lang="en-US" altLang="fr-FR" dirty="0" smtClean="0"/>
              <a:t>thorn</a:t>
            </a:r>
            <a:endParaRPr lang="en-US" altLang="fr-FR" dirty="0"/>
          </a:p>
          <a:p>
            <a:pPr marL="609600" indent="-609600">
              <a:buFontTx/>
              <a:buAutoNum type="arabicPeriod"/>
            </a:pPr>
            <a:r>
              <a:rPr lang="en-US" altLang="fr-FR" dirty="0"/>
              <a:t>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930-9535-4DCA-92EE-12D922DA325A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Visually… (1/2)</a:t>
            </a:r>
            <a:endParaRPr lang="en-CA" altLang="fr-FR" dirty="0"/>
          </a:p>
        </p:txBody>
      </p:sp>
      <p:sp>
        <p:nvSpPr>
          <p:cNvPr id="488454" name="Oval 6"/>
          <p:cNvSpPr>
            <a:spLocks noChangeArrowheads="1"/>
          </p:cNvSpPr>
          <p:nvPr/>
        </p:nvSpPr>
        <p:spPr bwMode="auto">
          <a:xfrm>
            <a:off x="3203575" y="42164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3200" b="1" dirty="0" smtClean="0"/>
              <a:t>…</a:t>
            </a:r>
            <a:endParaRPr lang="fr-FR" altLang="fr-FR" sz="3200" b="1" dirty="0"/>
          </a:p>
        </p:txBody>
      </p:sp>
      <p:sp>
        <p:nvSpPr>
          <p:cNvPr id="488455" name="Oval 7"/>
          <p:cNvSpPr>
            <a:spLocks noChangeArrowheads="1"/>
          </p:cNvSpPr>
          <p:nvPr/>
        </p:nvSpPr>
        <p:spPr bwMode="auto">
          <a:xfrm>
            <a:off x="4905375" y="32004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2400" dirty="0" smtClean="0"/>
              <a:t>b</a:t>
            </a:r>
            <a:endParaRPr lang="fr-FR" altLang="fr-FR" sz="2400" dirty="0"/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2331002" y="1676400"/>
            <a:ext cx="448199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sz="2800" b="1" dirty="0" smtClean="0">
                <a:latin typeface="Courier New" pitchFamily="49" charset="0"/>
              </a:rPr>
              <a:t>&lt;</a:t>
            </a:r>
            <a:r>
              <a:rPr lang="fr-FR" altLang="fr-FR" sz="2800" b="1" dirty="0">
                <a:latin typeface="Courier New" pitchFamily="49" charset="0"/>
              </a:rPr>
              <a:t>a</a:t>
            </a:r>
            <a:r>
              <a:rPr lang="fr-FR" altLang="fr-FR" sz="2800" b="1" dirty="0" smtClean="0">
                <a:latin typeface="Courier New" pitchFamily="49" charset="0"/>
              </a:rPr>
              <a:t>&gt;...&lt;b&gt;...&lt;/</a:t>
            </a:r>
            <a:r>
              <a:rPr lang="fr-FR" altLang="fr-FR" sz="2800" b="1" dirty="0">
                <a:latin typeface="Courier New" pitchFamily="49" charset="0"/>
              </a:rPr>
              <a:t>a</a:t>
            </a:r>
            <a:r>
              <a:rPr lang="fr-FR" altLang="fr-FR" sz="2800" b="1" dirty="0" smtClean="0">
                <a:latin typeface="Courier New" pitchFamily="49" charset="0"/>
              </a:rPr>
              <a:t>&gt;&lt;/b&gt;</a:t>
            </a:r>
            <a:endParaRPr lang="fr-FR" altLang="fr-FR" sz="2800" b="1" dirty="0">
              <a:latin typeface="Courier New" pitchFamily="49" charset="0"/>
            </a:endParaRPr>
          </a:p>
        </p:txBody>
      </p:sp>
      <p:cxnSp>
        <p:nvCxnSpPr>
          <p:cNvPr id="488459" name="AutoShape 11"/>
          <p:cNvCxnSpPr>
            <a:cxnSpLocks noChangeShapeType="1"/>
            <a:stCxn id="488461" idx="4"/>
            <a:endCxn id="488454" idx="0"/>
          </p:cNvCxnSpPr>
          <p:nvPr/>
        </p:nvCxnSpPr>
        <p:spPr bwMode="auto">
          <a:xfrm>
            <a:off x="3541713" y="38862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1" name="Oval 13"/>
          <p:cNvSpPr>
            <a:spLocks noChangeArrowheads="1"/>
          </p:cNvSpPr>
          <p:nvPr/>
        </p:nvSpPr>
        <p:spPr bwMode="auto">
          <a:xfrm>
            <a:off x="3200400" y="32035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2400"/>
              <a:t>a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4918075" y="421322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3200" b="1" dirty="0" smtClean="0"/>
              <a:t>…</a:t>
            </a:r>
            <a:endParaRPr lang="fr-FR" altLang="fr-FR" sz="3200" b="1" dirty="0"/>
          </a:p>
        </p:txBody>
      </p:sp>
      <p:cxnSp>
        <p:nvCxnSpPr>
          <p:cNvPr id="17" name="AutoShape 11"/>
          <p:cNvCxnSpPr>
            <a:cxnSpLocks noChangeShapeType="1"/>
            <a:stCxn id="488455" idx="4"/>
            <a:endCxn id="16" idx="0"/>
          </p:cNvCxnSpPr>
          <p:nvPr/>
        </p:nvCxnSpPr>
        <p:spPr bwMode="auto">
          <a:xfrm>
            <a:off x="5246688" y="3883025"/>
            <a:ext cx="12700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1"/>
          <p:cNvCxnSpPr>
            <a:cxnSpLocks noChangeShapeType="1"/>
            <a:stCxn id="488461" idx="6"/>
            <a:endCxn id="16" idx="1"/>
          </p:cNvCxnSpPr>
          <p:nvPr/>
        </p:nvCxnSpPr>
        <p:spPr bwMode="auto">
          <a:xfrm>
            <a:off x="3883025" y="3544888"/>
            <a:ext cx="1135018" cy="76830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441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930-9535-4DCA-92EE-12D922DA325A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Visually… (2/2)</a:t>
            </a:r>
            <a:endParaRPr lang="en-CA" altLang="fr-FR" dirty="0"/>
          </a:p>
        </p:txBody>
      </p:sp>
      <p:sp>
        <p:nvSpPr>
          <p:cNvPr id="488454" name="Oval 6"/>
          <p:cNvSpPr>
            <a:spLocks noChangeArrowheads="1"/>
          </p:cNvSpPr>
          <p:nvPr/>
        </p:nvSpPr>
        <p:spPr bwMode="auto">
          <a:xfrm>
            <a:off x="3203575" y="42164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3200" b="1" dirty="0" smtClean="0"/>
              <a:t>…</a:t>
            </a:r>
            <a:endParaRPr lang="fr-FR" altLang="fr-FR" sz="3200" b="1" dirty="0"/>
          </a:p>
        </p:txBody>
      </p:sp>
      <p:sp>
        <p:nvSpPr>
          <p:cNvPr id="488455" name="Oval 7"/>
          <p:cNvSpPr>
            <a:spLocks noChangeArrowheads="1"/>
          </p:cNvSpPr>
          <p:nvPr/>
        </p:nvSpPr>
        <p:spPr bwMode="auto">
          <a:xfrm>
            <a:off x="4052887" y="367665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2400" dirty="0" smtClean="0"/>
              <a:t>b</a:t>
            </a:r>
            <a:endParaRPr lang="fr-FR" altLang="fr-FR" sz="2400" dirty="0"/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2331002" y="1676400"/>
            <a:ext cx="448199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sz="2800" b="1" dirty="0" smtClean="0">
                <a:latin typeface="Courier New" pitchFamily="49" charset="0"/>
              </a:rPr>
              <a:t>&lt;</a:t>
            </a:r>
            <a:r>
              <a:rPr lang="fr-FR" altLang="fr-FR" sz="2800" b="1" dirty="0">
                <a:latin typeface="Courier New" pitchFamily="49" charset="0"/>
              </a:rPr>
              <a:t>a</a:t>
            </a:r>
            <a:r>
              <a:rPr lang="fr-FR" altLang="fr-FR" sz="2800" b="1" dirty="0" smtClean="0">
                <a:latin typeface="Courier New" pitchFamily="49" charset="0"/>
              </a:rPr>
              <a:t>&gt;...&lt;b&gt;...</a:t>
            </a:r>
            <a:r>
              <a:rPr lang="fr-FR" altLang="fr-FR" sz="2800" b="1" dirty="0" smtClean="0">
                <a:solidFill>
                  <a:srgbClr val="FF0000"/>
                </a:solidFill>
                <a:latin typeface="Courier New" pitchFamily="49" charset="0"/>
              </a:rPr>
              <a:t>&lt;/b&gt;&lt;/a&gt;</a:t>
            </a:r>
            <a:endParaRPr lang="fr-FR" altLang="fr-FR" sz="2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cxnSp>
        <p:nvCxnSpPr>
          <p:cNvPr id="488459" name="AutoShape 11"/>
          <p:cNvCxnSpPr>
            <a:cxnSpLocks noChangeShapeType="1"/>
            <a:stCxn id="488461" idx="4"/>
            <a:endCxn id="488454" idx="0"/>
          </p:cNvCxnSpPr>
          <p:nvPr/>
        </p:nvCxnSpPr>
        <p:spPr bwMode="auto">
          <a:xfrm>
            <a:off x="3541713" y="38862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1" name="Oval 13"/>
          <p:cNvSpPr>
            <a:spLocks noChangeArrowheads="1"/>
          </p:cNvSpPr>
          <p:nvPr/>
        </p:nvSpPr>
        <p:spPr bwMode="auto">
          <a:xfrm>
            <a:off x="3200400" y="32035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2400"/>
              <a:t>a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4918075" y="421322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3200" b="1" dirty="0" smtClean="0"/>
              <a:t>…</a:t>
            </a:r>
            <a:endParaRPr lang="fr-FR" altLang="fr-FR" sz="3200" b="1" dirty="0"/>
          </a:p>
        </p:txBody>
      </p:sp>
      <p:cxnSp>
        <p:nvCxnSpPr>
          <p:cNvPr id="24" name="AutoShape 11"/>
          <p:cNvCxnSpPr>
            <a:cxnSpLocks noChangeShapeType="1"/>
            <a:stCxn id="488461" idx="6"/>
            <a:endCxn id="488455" idx="1"/>
          </p:cNvCxnSpPr>
          <p:nvPr/>
        </p:nvCxnSpPr>
        <p:spPr bwMode="auto">
          <a:xfrm>
            <a:off x="3883025" y="3544888"/>
            <a:ext cx="269830" cy="23173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11"/>
          <p:cNvCxnSpPr>
            <a:cxnSpLocks noChangeShapeType="1"/>
            <a:stCxn id="488455" idx="6"/>
            <a:endCxn id="16" idx="1"/>
          </p:cNvCxnSpPr>
          <p:nvPr/>
        </p:nvCxnSpPr>
        <p:spPr bwMode="auto">
          <a:xfrm>
            <a:off x="4735512" y="4017963"/>
            <a:ext cx="282531" cy="29523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360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dirty="0" smtClean="0"/>
              <a:t>Yves Marcoux - Balisage 2013</a:t>
            </a: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4912-DCF2-4FC3-B342-9EB069E962DA}" type="slidenum">
              <a:rPr lang="fr-FR" altLang="fr-FR"/>
              <a:pPr/>
              <a:t>22</a:t>
            </a:fld>
            <a:endParaRPr lang="fr-FR" altLang="fr-FR" dirty="0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Still perfect isomorphism?</a:t>
            </a:r>
            <a:endParaRPr lang="en-CA" altLang="fr-FR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/>
              <a:t>Not for graphs in general... cycles !</a:t>
            </a:r>
          </a:p>
          <a:p>
            <a:r>
              <a:rPr lang="fr-CA" altLang="fr-FR"/>
              <a:t>Maybe for </a:t>
            </a:r>
            <a:r>
              <a:rPr lang="fr-CA" altLang="fr-FR" i="1"/>
              <a:t>acyclic</a:t>
            </a:r>
            <a:r>
              <a:rPr lang="fr-CA" altLang="fr-FR"/>
              <a:t> graphs ?</a:t>
            </a:r>
          </a:p>
          <a:p>
            <a:r>
              <a:rPr lang="fr-CA" altLang="fr-FR"/>
              <a:t>Let's try more examples...</a:t>
            </a:r>
            <a:endParaRPr lang="en-CA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CDA3-1159-4594-A45E-51C15DBA06F0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sz="4000"/>
              <a:t>What if the last verse is said</a:t>
            </a:r>
            <a:br>
              <a:rPr lang="en-CA" altLang="fr-FR" sz="4000"/>
            </a:br>
            <a:r>
              <a:rPr lang="en-CA" altLang="fr-FR" sz="4000"/>
              <a:t>in chorus by Peer &amp; </a:t>
            </a:r>
            <a:r>
              <a:rPr lang="nb-NO" altLang="fr-FR" sz="4000"/>
              <a:t>Åse</a:t>
            </a:r>
            <a:r>
              <a:rPr lang="fr-CA" altLang="fr-FR" sz="4000"/>
              <a:t> ?</a:t>
            </a:r>
            <a:endParaRPr lang="en-CA" altLang="fr-FR" sz="4000"/>
          </a:p>
        </p:txBody>
      </p:sp>
      <p:sp>
        <p:nvSpPr>
          <p:cNvPr id="516115" name="Oval 19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6116" name="Oval 20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6117" name="Oval 21"/>
          <p:cNvSpPr>
            <a:spLocks noChangeArrowheads="1"/>
          </p:cNvSpPr>
          <p:nvPr/>
        </p:nvSpPr>
        <p:spPr bwMode="auto">
          <a:xfrm>
            <a:off x="758825" y="33528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peer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6118" name="Oval 22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6119" name="Rectangle 23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altLang="fr-FR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altLang="fr-FR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6120" name="Rectangle 24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Hvorfor bande?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6121" name="Rectangle 25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6122" name="AutoShape 26"/>
          <p:cNvCxnSpPr>
            <a:cxnSpLocks noChangeShapeType="1"/>
            <a:stCxn id="516115" idx="3"/>
            <a:endCxn id="516117" idx="0"/>
          </p:cNvCxnSpPr>
          <p:nvPr/>
        </p:nvCxnSpPr>
        <p:spPr bwMode="auto">
          <a:xfrm flipH="1">
            <a:off x="1285875" y="2970213"/>
            <a:ext cx="620713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3" name="AutoShape 27"/>
          <p:cNvCxnSpPr>
            <a:cxnSpLocks noChangeShapeType="1"/>
            <a:stCxn id="516117" idx="4"/>
            <a:endCxn id="516120" idx="0"/>
          </p:cNvCxnSpPr>
          <p:nvPr/>
        </p:nvCxnSpPr>
        <p:spPr bwMode="auto">
          <a:xfrm>
            <a:off x="1285875" y="3886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4" name="AutoShape 28"/>
          <p:cNvCxnSpPr>
            <a:cxnSpLocks noChangeShapeType="1"/>
            <a:stCxn id="516115" idx="5"/>
            <a:endCxn id="516121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5" name="AutoShape 29"/>
          <p:cNvCxnSpPr>
            <a:cxnSpLocks noChangeShapeType="1"/>
            <a:stCxn id="516118" idx="3"/>
            <a:endCxn id="516121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6" name="AutoShape 30"/>
          <p:cNvCxnSpPr>
            <a:cxnSpLocks noChangeShapeType="1"/>
            <a:stCxn id="516118" idx="5"/>
            <a:endCxn id="516119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7" name="AutoShape 31"/>
          <p:cNvCxnSpPr>
            <a:cxnSpLocks noChangeShapeType="1"/>
            <a:stCxn id="516116" idx="4"/>
            <a:endCxn id="516119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8" name="AutoShape 32"/>
          <p:cNvCxnSpPr>
            <a:cxnSpLocks noChangeShapeType="1"/>
            <a:stCxn id="516117" idx="5"/>
            <a:endCxn id="516119" idx="0"/>
          </p:cNvCxnSpPr>
          <p:nvPr/>
        </p:nvCxnSpPr>
        <p:spPr bwMode="auto">
          <a:xfrm>
            <a:off x="1657350" y="3808413"/>
            <a:ext cx="5438775" cy="6873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2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E1C-241A-4D41-957E-9C016789D13B}" type="slidenum">
              <a:rPr lang="fr-FR" altLang="fr-FR"/>
              <a:pPr/>
              <a:t>24</a:t>
            </a:fld>
            <a:endParaRPr lang="fr-FR" altLang="fr-FR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/>
              <a:t>Last verse in </a:t>
            </a:r>
            <a:r>
              <a:rPr lang="en-CA" altLang="fr-FR" dirty="0" smtClean="0"/>
              <a:t>chorus (alt.)</a:t>
            </a:r>
            <a:endParaRPr lang="en-CA" altLang="fr-FR" dirty="0"/>
          </a:p>
        </p:txBody>
      </p:sp>
      <p:sp>
        <p:nvSpPr>
          <p:cNvPr id="518147" name="Oval 3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8148" name="Oval 4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vers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8149" name="Oval 5"/>
          <p:cNvSpPr>
            <a:spLocks noChangeArrowheads="1"/>
          </p:cNvSpPr>
          <p:nvPr/>
        </p:nvSpPr>
        <p:spPr bwMode="auto">
          <a:xfrm>
            <a:off x="3397250" y="3200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peer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8150" name="Oval 6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8151" name="Rectangle 7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altLang="fr-FR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altLang="fr-FR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8152" name="Rectangle 8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latin typeface="Courier New" pitchFamily="49" charset="0"/>
              </a:rPr>
              <a:t>Hvorfor bande?</a:t>
            </a:r>
            <a:endParaRPr lang="en-CA" altLang="fr-FR" b="1">
              <a:latin typeface="Courier New" pitchFamily="49" charset="0"/>
            </a:endParaRPr>
          </a:p>
        </p:txBody>
      </p:sp>
      <p:sp>
        <p:nvSpPr>
          <p:cNvPr id="518153" name="Rectangle 9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altLang="fr-FR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altLang="fr-FR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altLang="fr-FR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8154" name="AutoShape 10"/>
          <p:cNvCxnSpPr>
            <a:cxnSpLocks noChangeShapeType="1"/>
            <a:stCxn id="518147" idx="3"/>
            <a:endCxn id="518152" idx="0"/>
          </p:cNvCxnSpPr>
          <p:nvPr/>
        </p:nvCxnSpPr>
        <p:spPr bwMode="auto">
          <a:xfrm flipH="1">
            <a:off x="1285875" y="2970213"/>
            <a:ext cx="620713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5" name="AutoShape 11"/>
          <p:cNvCxnSpPr>
            <a:cxnSpLocks noChangeShapeType="1"/>
            <a:stCxn id="518149" idx="3"/>
            <a:endCxn id="518152" idx="0"/>
          </p:cNvCxnSpPr>
          <p:nvPr/>
        </p:nvCxnSpPr>
        <p:spPr bwMode="auto">
          <a:xfrm flipH="1">
            <a:off x="1285875" y="3656013"/>
            <a:ext cx="2265363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6" name="AutoShape 12"/>
          <p:cNvCxnSpPr>
            <a:cxnSpLocks noChangeShapeType="1"/>
            <a:stCxn id="518147" idx="5"/>
            <a:endCxn id="518153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7" name="AutoShape 13"/>
          <p:cNvCxnSpPr>
            <a:cxnSpLocks noChangeShapeType="1"/>
            <a:stCxn id="518150" idx="3"/>
            <a:endCxn id="518153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8" name="AutoShape 14"/>
          <p:cNvCxnSpPr>
            <a:cxnSpLocks noChangeShapeType="1"/>
            <a:stCxn id="518150" idx="5"/>
            <a:endCxn id="518151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9" name="AutoShape 15"/>
          <p:cNvCxnSpPr>
            <a:cxnSpLocks noChangeShapeType="1"/>
            <a:stCxn id="518148" idx="4"/>
            <a:endCxn id="518151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60" name="AutoShape 16"/>
          <p:cNvCxnSpPr>
            <a:cxnSpLocks noChangeShapeType="1"/>
            <a:stCxn id="518149" idx="5"/>
            <a:endCxn id="518151" idx="0"/>
          </p:cNvCxnSpPr>
          <p:nvPr/>
        </p:nvCxnSpPr>
        <p:spPr bwMode="auto">
          <a:xfrm>
            <a:off x="4295775" y="3656013"/>
            <a:ext cx="2800350" cy="8397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8161" name="Text Box 17"/>
          <p:cNvSpPr txBox="1">
            <a:spLocks noChangeArrowheads="1"/>
          </p:cNvSpPr>
          <p:nvPr/>
        </p:nvSpPr>
        <p:spPr bwMode="auto">
          <a:xfrm>
            <a:off x="136374" y="5410200"/>
            <a:ext cx="887125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altLang="fr-FR" sz="2400" b="1" dirty="0" err="1" smtClean="0"/>
              <a:t>Either</a:t>
            </a:r>
            <a:r>
              <a:rPr lang="fr-CA" altLang="fr-FR" sz="2400" b="1" dirty="0" smtClean="0"/>
              <a:t> </a:t>
            </a:r>
            <a:r>
              <a:rPr lang="fr-CA" altLang="fr-FR" sz="2400" b="1" dirty="0" err="1" smtClean="0"/>
              <a:t>way</a:t>
            </a:r>
            <a:r>
              <a:rPr lang="fr-CA" altLang="fr-FR" sz="2400" b="1" dirty="0"/>
              <a:t>:</a:t>
            </a:r>
            <a:r>
              <a:rPr lang="fr-CA" altLang="fr-FR" sz="2400" b="1" dirty="0" smtClean="0"/>
              <a:t> </a:t>
            </a:r>
            <a:r>
              <a:rPr lang="fr-CA" altLang="fr-FR" sz="2400" b="1" dirty="0" err="1" smtClean="0"/>
              <a:t>acyclic</a:t>
            </a:r>
            <a:r>
              <a:rPr lang="fr-CA" altLang="fr-FR" sz="2400" b="1" dirty="0"/>
              <a:t>, </a:t>
            </a:r>
            <a:r>
              <a:rPr lang="fr-CA" altLang="fr-FR" sz="2400" b="1" dirty="0" smtClean="0"/>
              <a:t>but… </a:t>
            </a:r>
            <a:r>
              <a:rPr lang="fr-CA" altLang="fr-FR" sz="2400" b="1" i="1" dirty="0"/>
              <a:t>no </a:t>
            </a:r>
            <a:r>
              <a:rPr lang="fr-CA" altLang="fr-FR" sz="2400" b="1" i="1" dirty="0" err="1"/>
              <a:t>corresponding</a:t>
            </a:r>
            <a:r>
              <a:rPr lang="fr-CA" altLang="fr-FR" sz="2400" b="1" i="1" dirty="0"/>
              <a:t> </a:t>
            </a:r>
            <a:r>
              <a:rPr lang="fr-CA" altLang="fr-FR" sz="2400" b="1" i="1" dirty="0" smtClean="0"/>
              <a:t>OO-document </a:t>
            </a:r>
            <a:r>
              <a:rPr lang="fr-CA" altLang="fr-FR" sz="2400" b="1" i="1" dirty="0"/>
              <a:t>!</a:t>
            </a:r>
            <a:endParaRPr lang="en-CA" altLang="fr-F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altLang="fr-FR" dirty="0" smtClean="0"/>
              <a:t>Yves </a:t>
            </a:r>
            <a:r>
              <a:rPr lang="en-CA" altLang="fr-FR" dirty="0" err="1" smtClean="0"/>
              <a:t>Marcoux</a:t>
            </a:r>
            <a:r>
              <a:rPr lang="en-CA" altLang="fr-FR" dirty="0" smtClean="0"/>
              <a:t> - Balisage 2013</a:t>
            </a:r>
            <a:endParaRPr lang="en-CA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1CE3-E258-4DA8-B11A-287A1983053D}" type="slidenum">
              <a:rPr lang="en-CA" altLang="fr-FR" smtClean="0"/>
              <a:pPr/>
              <a:t>25</a:t>
            </a:fld>
            <a:endParaRPr lang="en-CA" altLang="fr-FR" dirty="0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So, </a:t>
            </a:r>
            <a:r>
              <a:rPr lang="en-CA" altLang="fr-FR" i="1" dirty="0" smtClean="0"/>
              <a:t>imperfect</a:t>
            </a:r>
            <a:r>
              <a:rPr lang="en-CA" altLang="fr-FR" dirty="0" smtClean="0"/>
              <a:t> isomorphism</a:t>
            </a:r>
            <a:endParaRPr lang="en-CA" altLang="fr-FR" dirty="0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 smtClean="0"/>
              <a:t>Some acyclic graphs have corresponding OO-documents</a:t>
            </a:r>
          </a:p>
          <a:p>
            <a:r>
              <a:rPr lang="en-CA" altLang="fr-FR" dirty="0" smtClean="0"/>
              <a:t>Some (apparently) don't...</a:t>
            </a:r>
          </a:p>
          <a:p>
            <a:r>
              <a:rPr lang="en-CA" altLang="fr-FR" dirty="0" smtClean="0"/>
              <a:t>Manipulations of the graph (DOM) may leave it non-OO-</a:t>
            </a:r>
            <a:r>
              <a:rPr lang="en-CA" altLang="fr-FR" dirty="0" err="1" smtClean="0"/>
              <a:t>serializable</a:t>
            </a:r>
            <a:r>
              <a:rPr lang="en-CA" altLang="fr-FR" dirty="0" smtClean="0"/>
              <a:t>!</a:t>
            </a:r>
          </a:p>
          <a:p>
            <a:pPr>
              <a:buFontTx/>
              <a:buNone/>
            </a:pPr>
            <a:endParaRPr lang="en-CA" altLang="fr-FR" dirty="0" smtClean="0"/>
          </a:p>
          <a:p>
            <a:r>
              <a:rPr lang="en-CA" altLang="fr-FR" i="1" dirty="0" smtClean="0"/>
              <a:t>Which graphs have corresponding OO-documents?</a:t>
            </a:r>
            <a:endParaRPr lang="en-CA" alt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8B4C-634F-4D56-829D-2DBBEA827CB4}" type="slidenum">
              <a:rPr lang="fr-FR" altLang="fr-FR"/>
              <a:pPr/>
              <a:t>26</a:t>
            </a:fld>
            <a:endParaRPr lang="fr-FR" altLang="fr-FR"/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r-FR" dirty="0" smtClean="0"/>
              <a:t>Overlap-only-</a:t>
            </a:r>
            <a:r>
              <a:rPr lang="en-US" altLang="fr-FR" dirty="0" err="1" smtClean="0"/>
              <a:t>TexMECS</a:t>
            </a:r>
            <a:endParaRPr lang="en-CA" altLang="fr-FR" dirty="0"/>
          </a:p>
        </p:txBody>
      </p:sp>
      <p:sp>
        <p:nvSpPr>
          <p:cNvPr id="522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A965-7544-4C6E-AE20-06FDD930213F}" type="slidenum">
              <a:rPr lang="fr-FR" altLang="fr-FR"/>
              <a:pPr/>
              <a:t>27</a:t>
            </a:fld>
            <a:endParaRPr lang="fr-FR" altLang="fr-FR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TexMECS</a:t>
            </a:r>
            <a:endParaRPr lang="en-CA" altLang="fr-FR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/>
              <a:t>A particular proposal to address the overlap problem </a:t>
            </a:r>
            <a:r>
              <a:rPr lang="fr-CA" altLang="fr-FR" i="1"/>
              <a:t>with overlapping markup</a:t>
            </a:r>
          </a:p>
          <a:p>
            <a:r>
              <a:rPr lang="fr-CA" altLang="fr-FR"/>
              <a:t>MECS (Huitfeldt 1992-1996)</a:t>
            </a:r>
          </a:p>
          <a:p>
            <a:pPr lvl="1"/>
            <a:r>
              <a:rPr lang="fr-CA" altLang="fr-FR"/>
              <a:t>Multi-element code system</a:t>
            </a:r>
          </a:p>
          <a:p>
            <a:r>
              <a:rPr lang="fr-CA" altLang="fr-FR"/>
              <a:t>TexMECS (Huitfeldt &amp; SMcQ 2003)</a:t>
            </a:r>
          </a:p>
          <a:p>
            <a:pPr lvl="1"/>
            <a:r>
              <a:rPr lang="fr-CA" altLang="fr-FR"/>
              <a:t>"Trivially extended MECS"</a:t>
            </a:r>
          </a:p>
          <a:p>
            <a:r>
              <a:rPr lang="en-CA" altLang="fr-FR"/>
              <a:t>Markup Languages for Complex Documents (MLCD)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5B7C-1C5C-4D7B-A535-AE1693875C76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Overlap-only TexMECS</a:t>
            </a:r>
            <a:endParaRPr lang="en-CA" altLang="fr-FR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/>
              <a:t>TexMECS allows overlapping markup...</a:t>
            </a:r>
          </a:p>
          <a:p>
            <a:r>
              <a:rPr lang="fr-CA" altLang="fr-FR"/>
              <a:t>but also much more:</a:t>
            </a:r>
          </a:p>
          <a:p>
            <a:pPr lvl="1"/>
            <a:r>
              <a:rPr lang="fr-CA" altLang="fr-FR"/>
              <a:t>virtual elements, interrupted elements, etc.</a:t>
            </a:r>
          </a:p>
          <a:p>
            <a:r>
              <a:rPr lang="en-CA" altLang="fr-FR"/>
              <a:t>OO-TexMECS 101</a:t>
            </a:r>
          </a:p>
          <a:p>
            <a:pPr lvl="1"/>
            <a:r>
              <a:rPr lang="en-CA" altLang="fr-FR"/>
              <a:t>Start-tags:	 </a:t>
            </a:r>
            <a:r>
              <a:rPr lang="en-CA" altLang="fr-FR" b="1">
                <a:latin typeface="Courier New" pitchFamily="49" charset="0"/>
              </a:rPr>
              <a:t>&lt;a|</a:t>
            </a:r>
          </a:p>
          <a:p>
            <a:pPr lvl="1"/>
            <a:r>
              <a:rPr lang="en-CA" altLang="fr-FR"/>
              <a:t>End-tags:	 </a:t>
            </a:r>
            <a:r>
              <a:rPr lang="en-CA" altLang="fr-FR" b="1">
                <a:latin typeface="Courier New" pitchFamily="49" charset="0"/>
              </a:rPr>
              <a:t>|a&gt;</a:t>
            </a:r>
          </a:p>
          <a:p>
            <a:pPr lvl="1"/>
            <a:r>
              <a:rPr lang="en-CA" altLang="fr-FR"/>
              <a:t>Overlapping elements allowed</a:t>
            </a:r>
          </a:p>
          <a:p>
            <a:pPr lvl="1"/>
            <a:r>
              <a:rPr lang="en-CA" altLang="fr-FR"/>
              <a:t>Natural notion of well-formedness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695A-EE5C-44B9-8811-E2C23F08560E}" type="slidenum">
              <a:rPr lang="fr-FR" altLang="fr-FR"/>
              <a:pPr/>
              <a:t>29</a:t>
            </a:fld>
            <a:endParaRPr lang="fr-FR" altLang="fr-FR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38200" indent="-838200"/>
            <a:r>
              <a:rPr lang="en-US" altLang="fr-FR" dirty="0" smtClean="0"/>
              <a:t>Child-arc-ordered DGs (CODGs)</a:t>
            </a:r>
            <a:endParaRPr lang="en-CA" altLang="fr-FR" dirty="0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C3B4-58A0-46BC-9E63-91540F2245BA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r-FR"/>
              <a:t>1. Graph representations of structured documents</a:t>
            </a:r>
            <a:endParaRPr lang="en-CA" altLang="fr-FR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7DC-DFDD-4CB3-802B-E79D1FC11F36}" type="slidenum">
              <a:rPr lang="fr-FR" altLang="fr-FR"/>
              <a:pPr/>
              <a:t>30</a:t>
            </a:fld>
            <a:endParaRPr lang="fr-FR" altLang="fr-FR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Content </a:t>
            </a:r>
            <a:r>
              <a:rPr lang="en-CA" altLang="fr-FR" dirty="0"/>
              <a:t>ordering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/>
              <a:t>In a serialized document, </a:t>
            </a:r>
            <a:r>
              <a:rPr lang="en-CA" altLang="fr-FR" dirty="0" smtClean="0"/>
              <a:t>content </a:t>
            </a:r>
            <a:r>
              <a:rPr lang="en-CA" altLang="fr-FR" dirty="0"/>
              <a:t>appears in some order</a:t>
            </a:r>
          </a:p>
          <a:p>
            <a:r>
              <a:rPr lang="en-CA" altLang="fr-FR" dirty="0"/>
              <a:t>The order is often significant</a:t>
            </a:r>
          </a:p>
          <a:p>
            <a:pPr lvl="1"/>
            <a:r>
              <a:rPr lang="en-CA" altLang="fr-FR" dirty="0"/>
              <a:t>Procedure steps, verses in a poem, etc.</a:t>
            </a:r>
          </a:p>
          <a:p>
            <a:r>
              <a:rPr lang="en-CA" altLang="fr-FR" dirty="0"/>
              <a:t>Thus, the order must be present in graph representations</a:t>
            </a:r>
          </a:p>
          <a:p>
            <a:pPr lvl="1"/>
            <a:r>
              <a:rPr lang="en-CA" altLang="fr-FR" dirty="0"/>
              <a:t>XML: children </a:t>
            </a:r>
            <a:r>
              <a:rPr lang="en-CA" altLang="fr-FR" dirty="0" smtClean="0"/>
              <a:t>ordered</a:t>
            </a:r>
            <a:endParaRPr lang="en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B416-1DCF-4F97-A158-6710EBA848E6}" type="slidenum">
              <a:rPr lang="fr-FR" altLang="fr-FR"/>
              <a:pPr/>
              <a:t>31</a:t>
            </a:fld>
            <a:endParaRPr lang="fr-FR" altLang="fr-FR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CA" altLang="fr-FR" dirty="0" smtClean="0"/>
              <a:t>Child-arc-ordered DGs</a:t>
            </a:r>
            <a:endParaRPr lang="en-CA" altLang="fr-FR" dirty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 smtClean="0"/>
              <a:t>CODGs (pronounced “codger”)</a:t>
            </a:r>
            <a:endParaRPr lang="en-CA" altLang="fr-FR" dirty="0"/>
          </a:p>
          <a:p>
            <a:r>
              <a:rPr lang="en-CA" altLang="fr-FR" dirty="0"/>
              <a:t>Essentially a </a:t>
            </a:r>
            <a:r>
              <a:rPr lang="en-CA" altLang="fr-FR" dirty="0" smtClean="0"/>
              <a:t>DG </a:t>
            </a:r>
            <a:r>
              <a:rPr lang="en-CA" altLang="fr-FR" dirty="0"/>
              <a:t>with </a:t>
            </a:r>
            <a:r>
              <a:rPr lang="en-CA" altLang="fr-FR" dirty="0" smtClean="0"/>
              <a:t>outgoing arcs (“child-arcs”) ordered</a:t>
            </a:r>
            <a:endParaRPr lang="en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Yves Marcoux - Balisage 2013</a:t>
            </a:r>
            <a:endParaRPr 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4C98-3E04-4269-BBB8-B7F5BFEB01F7}" type="slidenum">
              <a:rPr lang="fr-FR"/>
              <a:pPr/>
              <a:t>32</a:t>
            </a:fld>
            <a:endParaRPr lang="fr-FR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CODG example 1</a:t>
            </a:r>
            <a:endParaRPr lang="en-CA" dirty="0"/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1712913" y="1704975"/>
            <a:ext cx="61056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sz="2400" dirty="0"/>
              <a:t>(Peer) </a:t>
            </a:r>
            <a:r>
              <a:rPr lang="fr-CA" sz="2400" dirty="0" err="1"/>
              <a:t>Hvorfor</a:t>
            </a:r>
            <a:r>
              <a:rPr lang="fr-CA" sz="2400" dirty="0"/>
              <a:t> bande? (</a:t>
            </a:r>
            <a:r>
              <a:rPr lang="fr-CA" sz="2400" dirty="0" err="1"/>
              <a:t>Åse</a:t>
            </a:r>
            <a:r>
              <a:rPr lang="fr-CA" sz="2400" dirty="0"/>
              <a:t>) </a:t>
            </a:r>
            <a:r>
              <a:rPr lang="fr-CA" sz="2400" dirty="0" err="1"/>
              <a:t>Tvi</a:t>
            </a:r>
            <a:r>
              <a:rPr lang="fr-CA" sz="2400" dirty="0"/>
              <a:t>, du t</a:t>
            </a:r>
            <a:r>
              <a:rPr lang="nb-NO" sz="2400" dirty="0"/>
              <a:t>ør ej</a:t>
            </a:r>
            <a:r>
              <a:rPr lang="nb-NO" sz="2400" dirty="0" smtClean="0"/>
              <a:t>!</a:t>
            </a:r>
            <a:r>
              <a:rPr lang="nb-NO" sz="2400" dirty="0" smtClean="0">
                <a:latin typeface="Lucida Sans Unicode"/>
                <a:cs typeface="Lucida Sans Unicode"/>
              </a:rPr>
              <a:t>¶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Alt ihob er tøv og tant</a:t>
            </a:r>
            <a:r>
              <a:rPr lang="nb-NO" sz="2400" dirty="0" smtClean="0"/>
              <a:t>!</a:t>
            </a:r>
            <a:r>
              <a:rPr lang="nb-NO" sz="2400" dirty="0" smtClean="0">
                <a:latin typeface="Lucida Sans Unicode"/>
                <a:cs typeface="Lucida Sans Unicode"/>
              </a:rPr>
              <a:t>¶</a:t>
            </a:r>
            <a:endParaRPr lang="fr-CA" sz="2400" dirty="0"/>
          </a:p>
        </p:txBody>
      </p:sp>
      <p:sp>
        <p:nvSpPr>
          <p:cNvPr id="509957" name="Oval 5"/>
          <p:cNvSpPr>
            <a:spLocks noChangeArrowheads="1"/>
          </p:cNvSpPr>
          <p:nvPr/>
        </p:nvSpPr>
        <p:spPr bwMode="auto">
          <a:xfrm>
            <a:off x="1752600" y="32512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58" name="Oval 6"/>
          <p:cNvSpPr>
            <a:spLocks noChangeArrowheads="1"/>
          </p:cNvSpPr>
          <p:nvPr/>
        </p:nvSpPr>
        <p:spPr bwMode="auto">
          <a:xfrm>
            <a:off x="6567488" y="31750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59" name="Oval 7"/>
          <p:cNvSpPr>
            <a:spLocks noChangeArrowheads="1"/>
          </p:cNvSpPr>
          <p:nvPr/>
        </p:nvSpPr>
        <p:spPr bwMode="auto">
          <a:xfrm>
            <a:off x="758825" y="4089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60" name="Oval 8"/>
          <p:cNvSpPr>
            <a:spLocks noChangeArrowheads="1"/>
          </p:cNvSpPr>
          <p:nvPr/>
        </p:nvSpPr>
        <p:spPr bwMode="auto">
          <a:xfrm>
            <a:off x="4724400" y="39370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5172075" y="52324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123825" y="52324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2571750" y="52324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09964" name="AutoShape 12"/>
          <p:cNvCxnSpPr>
            <a:cxnSpLocks noChangeShapeType="1"/>
            <a:stCxn id="509957" idx="3"/>
            <a:endCxn id="509959" idx="0"/>
          </p:cNvCxnSpPr>
          <p:nvPr/>
        </p:nvCxnSpPr>
        <p:spPr bwMode="auto">
          <a:xfrm flipH="1">
            <a:off x="1285875" y="3706813"/>
            <a:ext cx="620713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5" name="AutoShape 13"/>
          <p:cNvCxnSpPr>
            <a:cxnSpLocks noChangeShapeType="1"/>
            <a:stCxn id="509959" idx="4"/>
            <a:endCxn id="509962" idx="0"/>
          </p:cNvCxnSpPr>
          <p:nvPr/>
        </p:nvCxnSpPr>
        <p:spPr bwMode="auto">
          <a:xfrm>
            <a:off x="1285875" y="46228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6" name="AutoShape 14"/>
          <p:cNvCxnSpPr>
            <a:cxnSpLocks noChangeShapeType="1"/>
            <a:stCxn id="509957" idx="5"/>
            <a:endCxn id="509963" idx="0"/>
          </p:cNvCxnSpPr>
          <p:nvPr/>
        </p:nvCxnSpPr>
        <p:spPr bwMode="auto">
          <a:xfrm>
            <a:off x="2651125" y="37068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7" name="AutoShape 15"/>
          <p:cNvCxnSpPr>
            <a:cxnSpLocks noChangeShapeType="1"/>
            <a:stCxn id="509960" idx="3"/>
            <a:endCxn id="509963" idx="0"/>
          </p:cNvCxnSpPr>
          <p:nvPr/>
        </p:nvCxnSpPr>
        <p:spPr bwMode="auto">
          <a:xfrm flipH="1">
            <a:off x="3810000" y="43926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8" name="AutoShape 16"/>
          <p:cNvCxnSpPr>
            <a:cxnSpLocks noChangeShapeType="1"/>
            <a:stCxn id="509960" idx="5"/>
            <a:endCxn id="509961" idx="0"/>
          </p:cNvCxnSpPr>
          <p:nvPr/>
        </p:nvCxnSpPr>
        <p:spPr bwMode="auto">
          <a:xfrm>
            <a:off x="5438775" y="43926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9" name="AutoShape 17"/>
          <p:cNvCxnSpPr>
            <a:cxnSpLocks noChangeShapeType="1"/>
            <a:stCxn id="509958" idx="4"/>
            <a:endCxn id="509961" idx="0"/>
          </p:cNvCxnSpPr>
          <p:nvPr/>
        </p:nvCxnSpPr>
        <p:spPr bwMode="auto">
          <a:xfrm>
            <a:off x="7094538" y="37084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46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Yves Marcoux - Balisage 2013</a:t>
            </a:r>
            <a:endParaRPr 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3CD7-5B95-4B40-88C9-A53B17DF0713}" type="slidenum">
              <a:rPr lang="fr-FR"/>
              <a:pPr/>
              <a:t>33</a:t>
            </a:fld>
            <a:endParaRPr lang="fr-FR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CODG example 2</a:t>
            </a:r>
            <a:br>
              <a:rPr lang="en-CA" sz="4000" dirty="0" smtClean="0"/>
            </a:br>
            <a:r>
              <a:rPr lang="en-CA" sz="2800" dirty="0" smtClean="0"/>
              <a:t>(last </a:t>
            </a:r>
            <a:r>
              <a:rPr lang="en-CA" sz="2800" dirty="0"/>
              <a:t>verse </a:t>
            </a:r>
            <a:r>
              <a:rPr lang="en-CA" sz="2800" dirty="0" smtClean="0"/>
              <a:t>in chorus</a:t>
            </a:r>
            <a:r>
              <a:rPr lang="fr-CA" sz="2800" dirty="0" smtClean="0"/>
              <a:t>)</a:t>
            </a:r>
            <a:endParaRPr lang="en-CA" sz="4000" dirty="0"/>
          </a:p>
        </p:txBody>
      </p:sp>
      <p:sp>
        <p:nvSpPr>
          <p:cNvPr id="516115" name="Oval 19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6" name="Oval 20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7" name="Oval 21"/>
          <p:cNvSpPr>
            <a:spLocks noChangeArrowheads="1"/>
          </p:cNvSpPr>
          <p:nvPr/>
        </p:nvSpPr>
        <p:spPr bwMode="auto">
          <a:xfrm>
            <a:off x="758825" y="33528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8" name="Oval 22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6119" name="Rectangle 23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6120" name="Rectangle 24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21" name="Rectangle 25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6122" name="AutoShape 26"/>
          <p:cNvCxnSpPr>
            <a:cxnSpLocks noChangeShapeType="1"/>
            <a:stCxn id="516115" idx="3"/>
            <a:endCxn id="516117" idx="0"/>
          </p:cNvCxnSpPr>
          <p:nvPr/>
        </p:nvCxnSpPr>
        <p:spPr bwMode="auto">
          <a:xfrm flipH="1">
            <a:off x="1285875" y="2970213"/>
            <a:ext cx="620713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3" name="AutoShape 27"/>
          <p:cNvCxnSpPr>
            <a:cxnSpLocks noChangeShapeType="1"/>
            <a:stCxn id="516117" idx="4"/>
            <a:endCxn id="516120" idx="0"/>
          </p:cNvCxnSpPr>
          <p:nvPr/>
        </p:nvCxnSpPr>
        <p:spPr bwMode="auto">
          <a:xfrm>
            <a:off x="1285875" y="3886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4" name="AutoShape 28"/>
          <p:cNvCxnSpPr>
            <a:cxnSpLocks noChangeShapeType="1"/>
            <a:stCxn id="516115" idx="5"/>
            <a:endCxn id="516121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5" name="AutoShape 29"/>
          <p:cNvCxnSpPr>
            <a:cxnSpLocks noChangeShapeType="1"/>
            <a:stCxn id="516118" idx="3"/>
            <a:endCxn id="516121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6" name="AutoShape 30"/>
          <p:cNvCxnSpPr>
            <a:cxnSpLocks noChangeShapeType="1"/>
            <a:stCxn id="516118" idx="5"/>
            <a:endCxn id="516119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7" name="AutoShape 31"/>
          <p:cNvCxnSpPr>
            <a:cxnSpLocks noChangeShapeType="1"/>
            <a:stCxn id="516116" idx="4"/>
            <a:endCxn id="516119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8" name="AutoShape 32"/>
          <p:cNvCxnSpPr>
            <a:cxnSpLocks noChangeShapeType="1"/>
            <a:stCxn id="516117" idx="5"/>
            <a:endCxn id="516119" idx="0"/>
          </p:cNvCxnSpPr>
          <p:nvPr/>
        </p:nvCxnSpPr>
        <p:spPr bwMode="auto">
          <a:xfrm>
            <a:off x="1657350" y="3808413"/>
            <a:ext cx="5438775" cy="6873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14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Yves Marcoux - Balisage 2013</a:t>
            </a:r>
            <a:endParaRPr lang="fr-FR"/>
          </a:p>
        </p:txBody>
      </p:sp>
      <p:sp>
        <p:nvSpPr>
          <p:cNvPr id="2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EEAA-6769-411B-91CF-A7A6F05CB4CA}" type="slidenum">
              <a:rPr lang="fr-FR"/>
              <a:pPr/>
              <a:t>34</a:t>
            </a:fld>
            <a:endParaRPr lang="fr-FR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CODG example 3</a:t>
            </a:r>
            <a:r>
              <a:rPr lang="en-CA" dirty="0"/>
              <a:t/>
            </a:r>
            <a:br>
              <a:rPr lang="en-CA" dirty="0"/>
            </a:br>
            <a:r>
              <a:rPr lang="en-CA" sz="3100" dirty="0"/>
              <a:t>(last verse </a:t>
            </a:r>
            <a:r>
              <a:rPr lang="en-CA" sz="3100" dirty="0" smtClean="0"/>
              <a:t>in chorus, alt.</a:t>
            </a:r>
            <a:r>
              <a:rPr lang="fr-CA" sz="3100" dirty="0" smtClean="0"/>
              <a:t>)</a:t>
            </a:r>
            <a:endParaRPr lang="en-CA" sz="3100" dirty="0"/>
          </a:p>
        </p:txBody>
      </p:sp>
      <p:sp>
        <p:nvSpPr>
          <p:cNvPr id="518147" name="Oval 3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48" name="Oval 4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49" name="Oval 5"/>
          <p:cNvSpPr>
            <a:spLocks noChangeArrowheads="1"/>
          </p:cNvSpPr>
          <p:nvPr/>
        </p:nvSpPr>
        <p:spPr bwMode="auto">
          <a:xfrm>
            <a:off x="3397250" y="3200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50" name="Oval 6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8151" name="Rectangle 7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8152" name="Rectangle 8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53" name="Rectangle 9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8154" name="AutoShape 10"/>
          <p:cNvCxnSpPr>
            <a:cxnSpLocks noChangeShapeType="1"/>
            <a:stCxn id="518147" idx="3"/>
            <a:endCxn id="518152" idx="0"/>
          </p:cNvCxnSpPr>
          <p:nvPr/>
        </p:nvCxnSpPr>
        <p:spPr bwMode="auto">
          <a:xfrm flipH="1">
            <a:off x="1285875" y="2970213"/>
            <a:ext cx="620713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5" name="AutoShape 11"/>
          <p:cNvCxnSpPr>
            <a:cxnSpLocks noChangeShapeType="1"/>
            <a:stCxn id="518149" idx="3"/>
            <a:endCxn id="518152" idx="0"/>
          </p:cNvCxnSpPr>
          <p:nvPr/>
        </p:nvCxnSpPr>
        <p:spPr bwMode="auto">
          <a:xfrm flipH="1">
            <a:off x="1285875" y="3656013"/>
            <a:ext cx="2265363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6" name="AutoShape 12"/>
          <p:cNvCxnSpPr>
            <a:cxnSpLocks noChangeShapeType="1"/>
            <a:stCxn id="518147" idx="5"/>
            <a:endCxn id="518153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7" name="AutoShape 13"/>
          <p:cNvCxnSpPr>
            <a:cxnSpLocks noChangeShapeType="1"/>
            <a:stCxn id="518150" idx="3"/>
            <a:endCxn id="518153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8" name="AutoShape 14"/>
          <p:cNvCxnSpPr>
            <a:cxnSpLocks noChangeShapeType="1"/>
            <a:stCxn id="518150" idx="5"/>
            <a:endCxn id="518151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9" name="AutoShape 15"/>
          <p:cNvCxnSpPr>
            <a:cxnSpLocks noChangeShapeType="1"/>
            <a:stCxn id="518148" idx="4"/>
            <a:endCxn id="518151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60" name="AutoShape 16"/>
          <p:cNvCxnSpPr>
            <a:cxnSpLocks noChangeShapeType="1"/>
            <a:stCxn id="518149" idx="5"/>
            <a:endCxn id="518151" idx="0"/>
          </p:cNvCxnSpPr>
          <p:nvPr/>
        </p:nvCxnSpPr>
        <p:spPr bwMode="auto">
          <a:xfrm>
            <a:off x="4295775" y="3656013"/>
            <a:ext cx="2800350" cy="8397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40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4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F9B4-EDEC-4A8D-B344-6BF31244E9FA}" type="slidenum">
              <a:rPr lang="fr-FR" altLang="fr-FR"/>
              <a:pPr/>
              <a:t>35</a:t>
            </a:fld>
            <a:endParaRPr lang="fr-FR" altLang="fr-FR"/>
          </a:p>
        </p:txBody>
      </p:sp>
      <p:sp>
        <p:nvSpPr>
          <p:cNvPr id="561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CODG examples 4 and 5</a:t>
            </a:r>
            <a:endParaRPr lang="en-CA" altLang="fr-FR" dirty="0"/>
          </a:p>
        </p:txBody>
      </p:sp>
      <p:sp>
        <p:nvSpPr>
          <p:cNvPr id="561157" name="Oval 5"/>
          <p:cNvSpPr>
            <a:spLocks noChangeArrowheads="1"/>
          </p:cNvSpPr>
          <p:nvPr/>
        </p:nvSpPr>
        <p:spPr bwMode="auto">
          <a:xfrm>
            <a:off x="2081213" y="2565400"/>
            <a:ext cx="5762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A</a:t>
            </a:r>
          </a:p>
        </p:txBody>
      </p:sp>
      <p:sp>
        <p:nvSpPr>
          <p:cNvPr id="561158" name="Oval 6"/>
          <p:cNvSpPr>
            <a:spLocks noChangeArrowheads="1"/>
          </p:cNvSpPr>
          <p:nvPr/>
        </p:nvSpPr>
        <p:spPr bwMode="auto">
          <a:xfrm>
            <a:off x="1108075" y="3141663"/>
            <a:ext cx="7207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B</a:t>
            </a:r>
          </a:p>
        </p:txBody>
      </p:sp>
      <p:sp>
        <p:nvSpPr>
          <p:cNvPr id="561159" name="Oval 7"/>
          <p:cNvSpPr>
            <a:spLocks noChangeArrowheads="1"/>
          </p:cNvSpPr>
          <p:nvPr/>
        </p:nvSpPr>
        <p:spPr bwMode="auto">
          <a:xfrm>
            <a:off x="2044700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C</a:t>
            </a:r>
          </a:p>
        </p:txBody>
      </p:sp>
      <p:cxnSp>
        <p:nvCxnSpPr>
          <p:cNvPr id="561160" name="AutoShape 8"/>
          <p:cNvCxnSpPr>
            <a:cxnSpLocks noChangeShapeType="1"/>
            <a:stCxn id="561157" idx="2"/>
            <a:endCxn id="561158" idx="0"/>
          </p:cNvCxnSpPr>
          <p:nvPr/>
        </p:nvCxnSpPr>
        <p:spPr bwMode="auto">
          <a:xfrm flipH="1">
            <a:off x="1468438" y="2746375"/>
            <a:ext cx="612775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61" name="AutoShape 9"/>
          <p:cNvCxnSpPr>
            <a:cxnSpLocks noChangeShapeType="1"/>
            <a:stCxn id="561157" idx="4"/>
            <a:endCxn id="561159" idx="0"/>
          </p:cNvCxnSpPr>
          <p:nvPr/>
        </p:nvCxnSpPr>
        <p:spPr bwMode="auto">
          <a:xfrm flipH="1">
            <a:off x="2368550" y="2925763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62" name="AutoShape 10"/>
          <p:cNvCxnSpPr>
            <a:cxnSpLocks noChangeShapeType="1"/>
            <a:stCxn id="561158" idx="3"/>
            <a:endCxn id="561164" idx="0"/>
          </p:cNvCxnSpPr>
          <p:nvPr/>
        </p:nvCxnSpPr>
        <p:spPr bwMode="auto">
          <a:xfrm flipH="1">
            <a:off x="1057275" y="3449638"/>
            <a:ext cx="15557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63" name="AutoShape 11"/>
          <p:cNvCxnSpPr>
            <a:cxnSpLocks noChangeShapeType="1"/>
            <a:stCxn id="561158" idx="5"/>
            <a:endCxn id="561165" idx="0"/>
          </p:cNvCxnSpPr>
          <p:nvPr/>
        </p:nvCxnSpPr>
        <p:spPr bwMode="auto">
          <a:xfrm>
            <a:off x="1724025" y="3449638"/>
            <a:ext cx="28098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164" name="Rectangle 12"/>
          <p:cNvSpPr>
            <a:spLocks noChangeArrowheads="1"/>
          </p:cNvSpPr>
          <p:nvPr/>
        </p:nvSpPr>
        <p:spPr bwMode="auto">
          <a:xfrm>
            <a:off x="839788" y="4151313"/>
            <a:ext cx="434975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E</a:t>
            </a:r>
          </a:p>
        </p:txBody>
      </p:sp>
      <p:sp>
        <p:nvSpPr>
          <p:cNvPr id="561165" name="Rectangle 13"/>
          <p:cNvSpPr>
            <a:spLocks noChangeArrowheads="1"/>
          </p:cNvSpPr>
          <p:nvPr/>
        </p:nvSpPr>
        <p:spPr bwMode="auto">
          <a:xfrm>
            <a:off x="1787525" y="4149725"/>
            <a:ext cx="43497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F</a:t>
            </a:r>
          </a:p>
        </p:txBody>
      </p:sp>
      <p:sp>
        <p:nvSpPr>
          <p:cNvPr id="561166" name="Rectangle 14"/>
          <p:cNvSpPr>
            <a:spLocks noChangeArrowheads="1"/>
          </p:cNvSpPr>
          <p:nvPr/>
        </p:nvSpPr>
        <p:spPr bwMode="auto">
          <a:xfrm>
            <a:off x="2701925" y="4149725"/>
            <a:ext cx="36512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G</a:t>
            </a:r>
          </a:p>
        </p:txBody>
      </p:sp>
      <p:sp>
        <p:nvSpPr>
          <p:cNvPr id="561167" name="Rectangle 15"/>
          <p:cNvSpPr>
            <a:spLocks noChangeArrowheads="1"/>
          </p:cNvSpPr>
          <p:nvPr/>
        </p:nvSpPr>
        <p:spPr bwMode="auto">
          <a:xfrm>
            <a:off x="3549650" y="4149725"/>
            <a:ext cx="43815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H</a:t>
            </a:r>
          </a:p>
        </p:txBody>
      </p:sp>
      <p:cxnSp>
        <p:nvCxnSpPr>
          <p:cNvPr id="561168" name="AutoShape 16"/>
          <p:cNvCxnSpPr>
            <a:cxnSpLocks noChangeShapeType="1"/>
            <a:stCxn id="561159" idx="5"/>
            <a:endCxn id="561166" idx="0"/>
          </p:cNvCxnSpPr>
          <p:nvPr/>
        </p:nvCxnSpPr>
        <p:spPr bwMode="auto">
          <a:xfrm>
            <a:off x="2597150" y="3449638"/>
            <a:ext cx="28733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169" name="Oval 17"/>
          <p:cNvSpPr>
            <a:spLocks noChangeArrowheads="1"/>
          </p:cNvSpPr>
          <p:nvPr/>
        </p:nvSpPr>
        <p:spPr bwMode="auto">
          <a:xfrm>
            <a:off x="2979738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D</a:t>
            </a:r>
          </a:p>
        </p:txBody>
      </p:sp>
      <p:cxnSp>
        <p:nvCxnSpPr>
          <p:cNvPr id="561170" name="AutoShape 18"/>
          <p:cNvCxnSpPr>
            <a:cxnSpLocks noChangeShapeType="1"/>
            <a:stCxn id="561157" idx="6"/>
            <a:endCxn id="561169" idx="0"/>
          </p:cNvCxnSpPr>
          <p:nvPr/>
        </p:nvCxnSpPr>
        <p:spPr bwMode="auto">
          <a:xfrm>
            <a:off x="2657475" y="2746375"/>
            <a:ext cx="646113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1" name="AutoShape 19"/>
          <p:cNvCxnSpPr>
            <a:cxnSpLocks noChangeShapeType="1"/>
            <a:stCxn id="561169" idx="3"/>
            <a:endCxn id="561165" idx="0"/>
          </p:cNvCxnSpPr>
          <p:nvPr/>
        </p:nvCxnSpPr>
        <p:spPr bwMode="auto">
          <a:xfrm flipH="1">
            <a:off x="2005013" y="3449638"/>
            <a:ext cx="1069975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2" name="AutoShape 20"/>
          <p:cNvCxnSpPr>
            <a:cxnSpLocks noChangeShapeType="1"/>
            <a:stCxn id="561169" idx="4"/>
            <a:endCxn id="561166" idx="0"/>
          </p:cNvCxnSpPr>
          <p:nvPr/>
        </p:nvCxnSpPr>
        <p:spPr bwMode="auto">
          <a:xfrm flipH="1">
            <a:off x="2884488" y="3502025"/>
            <a:ext cx="4191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3" name="AutoShape 21"/>
          <p:cNvCxnSpPr>
            <a:cxnSpLocks noChangeShapeType="1"/>
            <a:stCxn id="561169" idx="5"/>
            <a:endCxn id="561167" idx="0"/>
          </p:cNvCxnSpPr>
          <p:nvPr/>
        </p:nvCxnSpPr>
        <p:spPr bwMode="auto">
          <a:xfrm>
            <a:off x="3532188" y="3449638"/>
            <a:ext cx="23653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4" name="AutoShape 22"/>
          <p:cNvCxnSpPr>
            <a:cxnSpLocks noChangeShapeType="1"/>
            <a:stCxn id="561158" idx="6"/>
            <a:endCxn id="561159" idx="2"/>
          </p:cNvCxnSpPr>
          <p:nvPr/>
        </p:nvCxnSpPr>
        <p:spPr bwMode="auto">
          <a:xfrm>
            <a:off x="1828800" y="3322638"/>
            <a:ext cx="2159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5" name="AutoShape 23"/>
          <p:cNvCxnSpPr>
            <a:cxnSpLocks noChangeShapeType="1"/>
            <a:stCxn id="561159" idx="6"/>
            <a:endCxn id="561169" idx="2"/>
          </p:cNvCxnSpPr>
          <p:nvPr/>
        </p:nvCxnSpPr>
        <p:spPr bwMode="auto">
          <a:xfrm>
            <a:off x="2692400" y="3322638"/>
            <a:ext cx="287338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6" name="AutoShape 24"/>
          <p:cNvCxnSpPr>
            <a:cxnSpLocks noChangeShapeType="1"/>
            <a:stCxn id="561164" idx="3"/>
            <a:endCxn id="561165" idx="1"/>
          </p:cNvCxnSpPr>
          <p:nvPr/>
        </p:nvCxnSpPr>
        <p:spPr bwMode="auto">
          <a:xfrm flipV="1">
            <a:off x="1274763" y="4294188"/>
            <a:ext cx="512762" cy="158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7" name="AutoShape 25"/>
          <p:cNvCxnSpPr>
            <a:cxnSpLocks noChangeShapeType="1"/>
            <a:stCxn id="561165" idx="3"/>
            <a:endCxn id="561166" idx="1"/>
          </p:cNvCxnSpPr>
          <p:nvPr/>
        </p:nvCxnSpPr>
        <p:spPr bwMode="auto">
          <a:xfrm>
            <a:off x="2222500" y="4294188"/>
            <a:ext cx="479425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8" name="AutoShape 26"/>
          <p:cNvCxnSpPr>
            <a:cxnSpLocks noChangeShapeType="1"/>
            <a:stCxn id="561166" idx="3"/>
            <a:endCxn id="561167" idx="1"/>
          </p:cNvCxnSpPr>
          <p:nvPr/>
        </p:nvCxnSpPr>
        <p:spPr bwMode="auto">
          <a:xfrm>
            <a:off x="3067050" y="4294188"/>
            <a:ext cx="4826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179" name="AutoShape 27"/>
          <p:cNvCxnSpPr>
            <a:cxnSpLocks noChangeShapeType="1"/>
            <a:stCxn id="561159" idx="3"/>
            <a:endCxn id="561165" idx="0"/>
          </p:cNvCxnSpPr>
          <p:nvPr/>
        </p:nvCxnSpPr>
        <p:spPr bwMode="auto">
          <a:xfrm flipH="1">
            <a:off x="2005013" y="3449638"/>
            <a:ext cx="13493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5"/>
          <p:cNvSpPr>
            <a:spLocks noChangeArrowheads="1"/>
          </p:cNvSpPr>
          <p:nvPr/>
        </p:nvSpPr>
        <p:spPr bwMode="auto">
          <a:xfrm>
            <a:off x="6475413" y="2565400"/>
            <a:ext cx="5762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A</a:t>
            </a:r>
          </a:p>
        </p:txBody>
      </p: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5502275" y="3141663"/>
            <a:ext cx="7207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B</a:t>
            </a:r>
          </a:p>
        </p:txBody>
      </p:sp>
      <p:sp>
        <p:nvSpPr>
          <p:cNvPr id="43" name="Oval 7"/>
          <p:cNvSpPr>
            <a:spLocks noChangeArrowheads="1"/>
          </p:cNvSpPr>
          <p:nvPr/>
        </p:nvSpPr>
        <p:spPr bwMode="auto">
          <a:xfrm>
            <a:off x="6438900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C</a:t>
            </a:r>
          </a:p>
        </p:txBody>
      </p:sp>
      <p:cxnSp>
        <p:nvCxnSpPr>
          <p:cNvPr id="44" name="AutoShape 8"/>
          <p:cNvCxnSpPr>
            <a:cxnSpLocks noChangeShapeType="1"/>
            <a:stCxn id="41" idx="2"/>
            <a:endCxn id="42" idx="0"/>
          </p:cNvCxnSpPr>
          <p:nvPr/>
        </p:nvCxnSpPr>
        <p:spPr bwMode="auto">
          <a:xfrm flipH="1">
            <a:off x="5862638" y="2746375"/>
            <a:ext cx="612775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9"/>
          <p:cNvCxnSpPr>
            <a:cxnSpLocks noChangeShapeType="1"/>
            <a:stCxn id="41" idx="4"/>
            <a:endCxn id="43" idx="0"/>
          </p:cNvCxnSpPr>
          <p:nvPr/>
        </p:nvCxnSpPr>
        <p:spPr bwMode="auto">
          <a:xfrm flipH="1">
            <a:off x="6762750" y="2925763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10"/>
          <p:cNvCxnSpPr>
            <a:cxnSpLocks noChangeShapeType="1"/>
            <a:stCxn id="42" idx="3"/>
            <a:endCxn id="48" idx="0"/>
          </p:cNvCxnSpPr>
          <p:nvPr/>
        </p:nvCxnSpPr>
        <p:spPr bwMode="auto">
          <a:xfrm flipH="1">
            <a:off x="5451475" y="3449638"/>
            <a:ext cx="15557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11"/>
          <p:cNvCxnSpPr>
            <a:cxnSpLocks noChangeShapeType="1"/>
            <a:stCxn id="42" idx="5"/>
            <a:endCxn id="49" idx="0"/>
          </p:cNvCxnSpPr>
          <p:nvPr/>
        </p:nvCxnSpPr>
        <p:spPr bwMode="auto">
          <a:xfrm>
            <a:off x="6118225" y="3449638"/>
            <a:ext cx="28098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5233988" y="4151313"/>
            <a:ext cx="434975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E</a:t>
            </a: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6181725" y="4149725"/>
            <a:ext cx="43497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F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7096125" y="4149725"/>
            <a:ext cx="36512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G</a:t>
            </a: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7943850" y="4149725"/>
            <a:ext cx="43815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H</a:t>
            </a:r>
          </a:p>
        </p:txBody>
      </p:sp>
      <p:cxnSp>
        <p:nvCxnSpPr>
          <p:cNvPr id="52" name="AutoShape 16"/>
          <p:cNvCxnSpPr>
            <a:cxnSpLocks noChangeShapeType="1"/>
            <a:stCxn id="43" idx="4"/>
            <a:endCxn id="50" idx="0"/>
          </p:cNvCxnSpPr>
          <p:nvPr/>
        </p:nvCxnSpPr>
        <p:spPr bwMode="auto">
          <a:xfrm>
            <a:off x="6762750" y="3502025"/>
            <a:ext cx="515938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Oval 17"/>
          <p:cNvSpPr>
            <a:spLocks noChangeArrowheads="1"/>
          </p:cNvSpPr>
          <p:nvPr/>
        </p:nvSpPr>
        <p:spPr bwMode="auto">
          <a:xfrm>
            <a:off x="7373938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D</a:t>
            </a:r>
          </a:p>
        </p:txBody>
      </p:sp>
      <p:cxnSp>
        <p:nvCxnSpPr>
          <p:cNvPr id="54" name="AutoShape 18"/>
          <p:cNvCxnSpPr>
            <a:cxnSpLocks noChangeShapeType="1"/>
            <a:stCxn id="41" idx="6"/>
            <a:endCxn id="53" idx="0"/>
          </p:cNvCxnSpPr>
          <p:nvPr/>
        </p:nvCxnSpPr>
        <p:spPr bwMode="auto">
          <a:xfrm>
            <a:off x="7051675" y="2746375"/>
            <a:ext cx="646113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19"/>
          <p:cNvCxnSpPr>
            <a:cxnSpLocks noChangeShapeType="1"/>
            <a:stCxn id="53" idx="3"/>
            <a:endCxn id="49" idx="0"/>
          </p:cNvCxnSpPr>
          <p:nvPr/>
        </p:nvCxnSpPr>
        <p:spPr bwMode="auto">
          <a:xfrm flipH="1">
            <a:off x="6399213" y="3449638"/>
            <a:ext cx="1069975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20"/>
          <p:cNvCxnSpPr>
            <a:cxnSpLocks noChangeShapeType="1"/>
            <a:stCxn id="53" idx="4"/>
            <a:endCxn id="50" idx="0"/>
          </p:cNvCxnSpPr>
          <p:nvPr/>
        </p:nvCxnSpPr>
        <p:spPr bwMode="auto">
          <a:xfrm flipH="1">
            <a:off x="7278688" y="3502025"/>
            <a:ext cx="4191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21"/>
          <p:cNvCxnSpPr>
            <a:cxnSpLocks noChangeShapeType="1"/>
            <a:stCxn id="53" idx="5"/>
            <a:endCxn id="51" idx="0"/>
          </p:cNvCxnSpPr>
          <p:nvPr/>
        </p:nvCxnSpPr>
        <p:spPr bwMode="auto">
          <a:xfrm>
            <a:off x="7926388" y="3449638"/>
            <a:ext cx="23653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22"/>
          <p:cNvCxnSpPr>
            <a:cxnSpLocks noChangeShapeType="1"/>
            <a:stCxn id="42" idx="6"/>
            <a:endCxn id="43" idx="2"/>
          </p:cNvCxnSpPr>
          <p:nvPr/>
        </p:nvCxnSpPr>
        <p:spPr bwMode="auto">
          <a:xfrm>
            <a:off x="6223000" y="3322638"/>
            <a:ext cx="2159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23"/>
          <p:cNvCxnSpPr>
            <a:cxnSpLocks noChangeShapeType="1"/>
            <a:stCxn id="43" idx="6"/>
            <a:endCxn id="53" idx="2"/>
          </p:cNvCxnSpPr>
          <p:nvPr/>
        </p:nvCxnSpPr>
        <p:spPr bwMode="auto">
          <a:xfrm>
            <a:off x="7086600" y="3322638"/>
            <a:ext cx="287338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AutoShape 24"/>
          <p:cNvCxnSpPr>
            <a:cxnSpLocks noChangeShapeType="1"/>
            <a:stCxn id="48" idx="3"/>
            <a:endCxn id="49" idx="1"/>
          </p:cNvCxnSpPr>
          <p:nvPr/>
        </p:nvCxnSpPr>
        <p:spPr bwMode="auto">
          <a:xfrm flipV="1">
            <a:off x="5668963" y="4294188"/>
            <a:ext cx="512762" cy="158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25"/>
          <p:cNvCxnSpPr>
            <a:cxnSpLocks noChangeShapeType="1"/>
            <a:stCxn id="49" idx="3"/>
            <a:endCxn id="50" idx="1"/>
          </p:cNvCxnSpPr>
          <p:nvPr/>
        </p:nvCxnSpPr>
        <p:spPr bwMode="auto">
          <a:xfrm>
            <a:off x="6616700" y="4294188"/>
            <a:ext cx="479425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AutoShape 26"/>
          <p:cNvCxnSpPr>
            <a:cxnSpLocks noChangeShapeType="1"/>
            <a:stCxn id="50" idx="3"/>
            <a:endCxn id="51" idx="1"/>
          </p:cNvCxnSpPr>
          <p:nvPr/>
        </p:nvCxnSpPr>
        <p:spPr bwMode="auto">
          <a:xfrm>
            <a:off x="7461250" y="4294188"/>
            <a:ext cx="4826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072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099B-BC2F-4942-9D1C-C30F2E9A0D3D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fr-FR" dirty="0"/>
              <a:t>2</a:t>
            </a:r>
            <a:r>
              <a:rPr lang="en-CA" altLang="fr-FR" dirty="0" smtClean="0"/>
              <a:t>. 2008 / 2011 results and </a:t>
            </a:r>
            <a:r>
              <a:rPr lang="en-CA" altLang="fr-FR" dirty="0"/>
              <a:t>consequences</a:t>
            </a:r>
          </a:p>
        </p:txBody>
      </p:sp>
      <p:sp>
        <p:nvSpPr>
          <p:cNvPr id="551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 the question?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i="1" dirty="0" err="1"/>
              <a:t>Which</a:t>
            </a:r>
            <a:r>
              <a:rPr lang="fr-CA" altLang="fr-FR" i="1" dirty="0"/>
              <a:t> graphs have </a:t>
            </a:r>
            <a:r>
              <a:rPr lang="fr-CA" altLang="fr-FR" i="1" dirty="0" err="1"/>
              <a:t>corresponding</a:t>
            </a:r>
            <a:r>
              <a:rPr lang="fr-CA" altLang="fr-FR" i="1" dirty="0"/>
              <a:t> OO-documents?</a:t>
            </a:r>
          </a:p>
          <a:p>
            <a:r>
              <a:rPr lang="en-CA" dirty="0" smtClean="0"/>
              <a:t>That is:</a:t>
            </a:r>
          </a:p>
          <a:p>
            <a:pPr lvl="1"/>
            <a:r>
              <a:rPr lang="en-CA" dirty="0" smtClean="0"/>
              <a:t>Which CODGs have a corresponding OO-</a:t>
            </a:r>
            <a:r>
              <a:rPr lang="en-CA" dirty="0" err="1" smtClean="0"/>
              <a:t>TexMECS</a:t>
            </a:r>
            <a:r>
              <a:rPr lang="en-CA" dirty="0" smtClean="0"/>
              <a:t> document?</a:t>
            </a:r>
          </a:p>
          <a:p>
            <a:r>
              <a:rPr lang="en-CA" dirty="0" smtClean="0"/>
              <a:t>Or (equivalently):</a:t>
            </a:r>
          </a:p>
          <a:p>
            <a:pPr lvl="1"/>
            <a:r>
              <a:rPr lang="en-CA" dirty="0" smtClean="0"/>
              <a:t>Which CODGs are </a:t>
            </a:r>
            <a:r>
              <a:rPr lang="en-CA" dirty="0" err="1" smtClean="0"/>
              <a:t>serializable</a:t>
            </a:r>
            <a:r>
              <a:rPr lang="en-CA" dirty="0" smtClean="0"/>
              <a:t> in OO-</a:t>
            </a:r>
            <a:r>
              <a:rPr lang="en-CA" dirty="0" err="1" smtClean="0"/>
              <a:t>TexMECS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37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25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409-5219-40B7-BE0D-1D26BF17721B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Answer: completions</a:t>
            </a:r>
            <a:endParaRPr lang="en-CA" altLang="fr-FR" dirty="0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/>
              <a:t>Intuition: combination of parent-child relationships &amp; </a:t>
            </a:r>
            <a:r>
              <a:rPr lang="en-CA" altLang="fr-FR" dirty="0" smtClean="0"/>
              <a:t>child-arc-ordering dictates constraints on the relative </a:t>
            </a:r>
            <a:r>
              <a:rPr lang="en-CA" altLang="fr-FR" dirty="0"/>
              <a:t>positioning of </a:t>
            </a:r>
            <a:r>
              <a:rPr lang="en-CA" altLang="fr-FR" dirty="0" smtClean="0"/>
              <a:t>certain tags </a:t>
            </a:r>
            <a:r>
              <a:rPr lang="en-CA" altLang="fr-FR" dirty="0"/>
              <a:t>in </a:t>
            </a:r>
            <a:r>
              <a:rPr lang="en-CA" altLang="fr-FR" dirty="0" smtClean="0"/>
              <a:t>any </a:t>
            </a:r>
            <a:r>
              <a:rPr lang="en-CA" altLang="fr-FR" i="1" dirty="0"/>
              <a:t>eventual</a:t>
            </a:r>
            <a:r>
              <a:rPr lang="en-CA" altLang="fr-FR" dirty="0"/>
              <a:t> </a:t>
            </a:r>
            <a:r>
              <a:rPr lang="en-CA" altLang="fr-FR" dirty="0" smtClean="0"/>
              <a:t>corresponding OO-</a:t>
            </a:r>
            <a:r>
              <a:rPr lang="en-CA" altLang="fr-FR" dirty="0" err="1" smtClean="0"/>
              <a:t>TexMECS</a:t>
            </a:r>
            <a:r>
              <a:rPr lang="en-CA" altLang="fr-FR" dirty="0" smtClean="0"/>
              <a:t> document</a:t>
            </a:r>
            <a:endParaRPr lang="en-CA" altLang="fr-FR" dirty="0"/>
          </a:p>
          <a:p>
            <a:r>
              <a:rPr lang="en-CA" altLang="fr-FR" dirty="0" smtClean="0"/>
              <a:t>When contradictory constraints are observed: </a:t>
            </a:r>
            <a:r>
              <a:rPr lang="en-CA" altLang="fr-FR" dirty="0"/>
              <a:t>the graph is not OO-</a:t>
            </a:r>
            <a:r>
              <a:rPr lang="en-CA" altLang="fr-FR" dirty="0" err="1"/>
              <a:t>TexMECS</a:t>
            </a:r>
            <a:r>
              <a:rPr lang="en-CA" altLang="fr-FR" dirty="0"/>
              <a:t> </a:t>
            </a:r>
            <a:r>
              <a:rPr lang="en-CA" altLang="fr-FR" dirty="0" err="1"/>
              <a:t>serializable</a:t>
            </a:r>
            <a:endParaRPr lang="en-CA" altLang="fr-FR" dirty="0"/>
          </a:p>
        </p:txBody>
      </p:sp>
    </p:spTree>
    <p:extLst>
      <p:ext uri="{BB962C8B-B14F-4D97-AF65-F5344CB8AC3E}">
        <p14:creationId xmlns:p14="http://schemas.microsoft.com/office/powerpoint/2010/main" val="30220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2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D42D-69BB-46B0-8ADF-60805A92A260}" type="slidenum">
              <a:rPr lang="fr-FR" altLang="fr-FR"/>
              <a:pPr/>
              <a:t>39</a:t>
            </a:fld>
            <a:endParaRPr lang="fr-FR" altLang="fr-FR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/>
              <a:t>"starts-before" completion</a:t>
            </a:r>
          </a:p>
        </p:txBody>
      </p:sp>
      <p:sp>
        <p:nvSpPr>
          <p:cNvPr id="564228" name="Oval 4"/>
          <p:cNvSpPr>
            <a:spLocks noChangeArrowheads="1"/>
          </p:cNvSpPr>
          <p:nvPr/>
        </p:nvSpPr>
        <p:spPr bwMode="auto">
          <a:xfrm>
            <a:off x="4289425" y="2565400"/>
            <a:ext cx="5762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A</a:t>
            </a:r>
          </a:p>
        </p:txBody>
      </p:sp>
      <p:sp>
        <p:nvSpPr>
          <p:cNvPr id="564229" name="Oval 5"/>
          <p:cNvSpPr>
            <a:spLocks noChangeArrowheads="1"/>
          </p:cNvSpPr>
          <p:nvPr/>
        </p:nvSpPr>
        <p:spPr bwMode="auto">
          <a:xfrm>
            <a:off x="3316288" y="3141663"/>
            <a:ext cx="7207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B</a:t>
            </a:r>
          </a:p>
        </p:txBody>
      </p:sp>
      <p:sp>
        <p:nvSpPr>
          <p:cNvPr id="564230" name="Oval 6"/>
          <p:cNvSpPr>
            <a:spLocks noChangeArrowheads="1"/>
          </p:cNvSpPr>
          <p:nvPr/>
        </p:nvSpPr>
        <p:spPr bwMode="auto">
          <a:xfrm>
            <a:off x="4252913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C</a:t>
            </a:r>
          </a:p>
        </p:txBody>
      </p:sp>
      <p:cxnSp>
        <p:nvCxnSpPr>
          <p:cNvPr id="564231" name="AutoShape 7"/>
          <p:cNvCxnSpPr>
            <a:cxnSpLocks noChangeShapeType="1"/>
            <a:stCxn id="564228" idx="2"/>
            <a:endCxn id="564229" idx="0"/>
          </p:cNvCxnSpPr>
          <p:nvPr/>
        </p:nvCxnSpPr>
        <p:spPr bwMode="auto">
          <a:xfrm flipH="1">
            <a:off x="3676650" y="2746375"/>
            <a:ext cx="612775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32" name="AutoShape 8"/>
          <p:cNvCxnSpPr>
            <a:cxnSpLocks noChangeShapeType="1"/>
            <a:stCxn id="564228" idx="4"/>
            <a:endCxn id="564230" idx="0"/>
          </p:cNvCxnSpPr>
          <p:nvPr/>
        </p:nvCxnSpPr>
        <p:spPr bwMode="auto">
          <a:xfrm flipH="1">
            <a:off x="4576763" y="2925763"/>
            <a:ext cx="1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33" name="AutoShape 9"/>
          <p:cNvCxnSpPr>
            <a:cxnSpLocks noChangeShapeType="1"/>
            <a:stCxn id="564229" idx="3"/>
            <a:endCxn id="564235" idx="0"/>
          </p:cNvCxnSpPr>
          <p:nvPr/>
        </p:nvCxnSpPr>
        <p:spPr bwMode="auto">
          <a:xfrm flipH="1">
            <a:off x="3265488" y="3449638"/>
            <a:ext cx="15557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34" name="AutoShape 10"/>
          <p:cNvCxnSpPr>
            <a:cxnSpLocks noChangeShapeType="1"/>
            <a:stCxn id="564229" idx="5"/>
            <a:endCxn id="564236" idx="0"/>
          </p:cNvCxnSpPr>
          <p:nvPr/>
        </p:nvCxnSpPr>
        <p:spPr bwMode="auto">
          <a:xfrm>
            <a:off x="3932238" y="3449638"/>
            <a:ext cx="28098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4235" name="Rectangle 11"/>
          <p:cNvSpPr>
            <a:spLocks noChangeArrowheads="1"/>
          </p:cNvSpPr>
          <p:nvPr/>
        </p:nvSpPr>
        <p:spPr bwMode="auto">
          <a:xfrm>
            <a:off x="3048000" y="4151313"/>
            <a:ext cx="434975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E</a:t>
            </a:r>
          </a:p>
        </p:txBody>
      </p:sp>
      <p:sp>
        <p:nvSpPr>
          <p:cNvPr id="564236" name="Rectangle 12"/>
          <p:cNvSpPr>
            <a:spLocks noChangeArrowheads="1"/>
          </p:cNvSpPr>
          <p:nvPr/>
        </p:nvSpPr>
        <p:spPr bwMode="auto">
          <a:xfrm>
            <a:off x="3995738" y="4149725"/>
            <a:ext cx="43497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F</a:t>
            </a:r>
          </a:p>
        </p:txBody>
      </p:sp>
      <p:sp>
        <p:nvSpPr>
          <p:cNvPr id="564237" name="Rectangle 13"/>
          <p:cNvSpPr>
            <a:spLocks noChangeArrowheads="1"/>
          </p:cNvSpPr>
          <p:nvPr/>
        </p:nvSpPr>
        <p:spPr bwMode="auto">
          <a:xfrm>
            <a:off x="4910138" y="4149725"/>
            <a:ext cx="36512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G</a:t>
            </a:r>
          </a:p>
        </p:txBody>
      </p:sp>
      <p:sp>
        <p:nvSpPr>
          <p:cNvPr id="564238" name="Rectangle 14"/>
          <p:cNvSpPr>
            <a:spLocks noChangeArrowheads="1"/>
          </p:cNvSpPr>
          <p:nvPr/>
        </p:nvSpPr>
        <p:spPr bwMode="auto">
          <a:xfrm>
            <a:off x="5757863" y="4149725"/>
            <a:ext cx="43815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H</a:t>
            </a:r>
          </a:p>
        </p:txBody>
      </p:sp>
      <p:cxnSp>
        <p:nvCxnSpPr>
          <p:cNvPr id="564239" name="AutoShape 15"/>
          <p:cNvCxnSpPr>
            <a:cxnSpLocks noChangeShapeType="1"/>
            <a:stCxn id="564230" idx="5"/>
            <a:endCxn id="564237" idx="0"/>
          </p:cNvCxnSpPr>
          <p:nvPr/>
        </p:nvCxnSpPr>
        <p:spPr bwMode="auto">
          <a:xfrm>
            <a:off x="4805363" y="3449638"/>
            <a:ext cx="28733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4240" name="Oval 16"/>
          <p:cNvSpPr>
            <a:spLocks noChangeArrowheads="1"/>
          </p:cNvSpPr>
          <p:nvPr/>
        </p:nvSpPr>
        <p:spPr bwMode="auto">
          <a:xfrm>
            <a:off x="5187950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D</a:t>
            </a:r>
          </a:p>
        </p:txBody>
      </p:sp>
      <p:cxnSp>
        <p:nvCxnSpPr>
          <p:cNvPr id="564241" name="AutoShape 17"/>
          <p:cNvCxnSpPr>
            <a:cxnSpLocks noChangeShapeType="1"/>
            <a:stCxn id="564228" idx="6"/>
            <a:endCxn id="564240" idx="0"/>
          </p:cNvCxnSpPr>
          <p:nvPr/>
        </p:nvCxnSpPr>
        <p:spPr bwMode="auto">
          <a:xfrm>
            <a:off x="4865688" y="2746375"/>
            <a:ext cx="646112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2" name="AutoShape 18"/>
          <p:cNvCxnSpPr>
            <a:cxnSpLocks noChangeShapeType="1"/>
            <a:stCxn id="564240" idx="3"/>
            <a:endCxn id="564236" idx="0"/>
          </p:cNvCxnSpPr>
          <p:nvPr/>
        </p:nvCxnSpPr>
        <p:spPr bwMode="auto">
          <a:xfrm flipH="1">
            <a:off x="4213225" y="3449638"/>
            <a:ext cx="1069975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3" name="AutoShape 19"/>
          <p:cNvCxnSpPr>
            <a:cxnSpLocks noChangeShapeType="1"/>
            <a:stCxn id="564240" idx="4"/>
            <a:endCxn id="564237" idx="0"/>
          </p:cNvCxnSpPr>
          <p:nvPr/>
        </p:nvCxnSpPr>
        <p:spPr bwMode="auto">
          <a:xfrm flipH="1">
            <a:off x="5092700" y="3502025"/>
            <a:ext cx="4191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4" name="AutoShape 20"/>
          <p:cNvCxnSpPr>
            <a:cxnSpLocks noChangeShapeType="1"/>
            <a:stCxn id="564240" idx="5"/>
            <a:endCxn id="564238" idx="0"/>
          </p:cNvCxnSpPr>
          <p:nvPr/>
        </p:nvCxnSpPr>
        <p:spPr bwMode="auto">
          <a:xfrm>
            <a:off x="5740400" y="3449638"/>
            <a:ext cx="23653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5" name="AutoShape 21"/>
          <p:cNvCxnSpPr>
            <a:cxnSpLocks noChangeShapeType="1"/>
            <a:stCxn id="564229" idx="6"/>
            <a:endCxn id="564230" idx="2"/>
          </p:cNvCxnSpPr>
          <p:nvPr/>
        </p:nvCxnSpPr>
        <p:spPr bwMode="auto">
          <a:xfrm>
            <a:off x="4037013" y="3322638"/>
            <a:ext cx="2159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6" name="AutoShape 22"/>
          <p:cNvCxnSpPr>
            <a:cxnSpLocks noChangeShapeType="1"/>
            <a:stCxn id="564230" idx="6"/>
            <a:endCxn id="564240" idx="2"/>
          </p:cNvCxnSpPr>
          <p:nvPr/>
        </p:nvCxnSpPr>
        <p:spPr bwMode="auto">
          <a:xfrm>
            <a:off x="4900613" y="3322638"/>
            <a:ext cx="287337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7" name="AutoShape 23"/>
          <p:cNvCxnSpPr>
            <a:cxnSpLocks noChangeShapeType="1"/>
            <a:stCxn id="564235" idx="3"/>
            <a:endCxn id="564236" idx="1"/>
          </p:cNvCxnSpPr>
          <p:nvPr/>
        </p:nvCxnSpPr>
        <p:spPr bwMode="auto">
          <a:xfrm flipV="1">
            <a:off x="3482975" y="4294188"/>
            <a:ext cx="512763" cy="158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8" name="AutoShape 24"/>
          <p:cNvCxnSpPr>
            <a:cxnSpLocks noChangeShapeType="1"/>
            <a:stCxn id="564236" idx="3"/>
            <a:endCxn id="564237" idx="1"/>
          </p:cNvCxnSpPr>
          <p:nvPr/>
        </p:nvCxnSpPr>
        <p:spPr bwMode="auto">
          <a:xfrm>
            <a:off x="4430713" y="4294188"/>
            <a:ext cx="479425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9" name="AutoShape 25"/>
          <p:cNvCxnSpPr>
            <a:cxnSpLocks noChangeShapeType="1"/>
            <a:stCxn id="564237" idx="3"/>
            <a:endCxn id="564238" idx="1"/>
          </p:cNvCxnSpPr>
          <p:nvPr/>
        </p:nvCxnSpPr>
        <p:spPr bwMode="auto">
          <a:xfrm>
            <a:off x="5275263" y="4294188"/>
            <a:ext cx="4826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50" name="AutoShape 26"/>
          <p:cNvCxnSpPr>
            <a:cxnSpLocks noChangeShapeType="1"/>
            <a:stCxn id="564230" idx="3"/>
            <a:endCxn id="564236" idx="0"/>
          </p:cNvCxnSpPr>
          <p:nvPr/>
        </p:nvCxnSpPr>
        <p:spPr bwMode="auto">
          <a:xfrm flipH="1">
            <a:off x="4213225" y="3449638"/>
            <a:ext cx="13493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51" name="AutoShape 27"/>
          <p:cNvCxnSpPr>
            <a:cxnSpLocks noChangeShapeType="1"/>
            <a:endCxn id="564230" idx="3"/>
          </p:cNvCxnSpPr>
          <p:nvPr/>
        </p:nvCxnSpPr>
        <p:spPr bwMode="auto">
          <a:xfrm flipV="1">
            <a:off x="3479800" y="3449638"/>
            <a:ext cx="868363" cy="70326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201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930-9535-4DCA-92EE-12D922DA325A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XML document = tree</a:t>
            </a:r>
          </a:p>
        </p:txBody>
      </p:sp>
      <p:sp>
        <p:nvSpPr>
          <p:cNvPr id="488453" name="Oval 5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top</a:t>
            </a:r>
          </a:p>
        </p:txBody>
      </p:sp>
      <p:sp>
        <p:nvSpPr>
          <p:cNvPr id="488454" name="Oval 6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b</a:t>
            </a:r>
          </a:p>
        </p:txBody>
      </p:sp>
      <p:sp>
        <p:nvSpPr>
          <p:cNvPr id="488455" name="Oval 7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c</a:t>
            </a:r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1362075" y="2563813"/>
            <a:ext cx="1403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b="1">
                <a:latin typeface="Courier New" pitchFamily="49" charset="0"/>
              </a:rPr>
              <a:t>&lt;top&gt;</a:t>
            </a:r>
          </a:p>
          <a:p>
            <a:r>
              <a:rPr lang="fr-FR" altLang="fr-FR" b="1">
                <a:latin typeface="Courier New" pitchFamily="49" charset="0"/>
              </a:rPr>
              <a:t>  &lt;a&gt;</a:t>
            </a:r>
          </a:p>
          <a:p>
            <a:r>
              <a:rPr lang="fr-FR" altLang="fr-FR" b="1">
                <a:latin typeface="Courier New" pitchFamily="49" charset="0"/>
              </a:rPr>
              <a:t>    &lt;b/&gt;</a:t>
            </a:r>
          </a:p>
          <a:p>
            <a:r>
              <a:rPr lang="fr-FR" altLang="fr-FR" b="1">
                <a:latin typeface="Courier New" pitchFamily="49" charset="0"/>
              </a:rPr>
              <a:t>  &lt;/a&gt;</a:t>
            </a:r>
          </a:p>
          <a:p>
            <a:r>
              <a:rPr lang="fr-FR" altLang="fr-FR" b="1">
                <a:latin typeface="Courier New" pitchFamily="49" charset="0"/>
              </a:rPr>
              <a:t>  &lt;c/&gt;</a:t>
            </a:r>
          </a:p>
          <a:p>
            <a:r>
              <a:rPr lang="fr-FR" altLang="fr-FR" b="1">
                <a:latin typeface="Courier New" pitchFamily="49" charset="0"/>
              </a:rPr>
              <a:t>&lt;/top&gt;</a:t>
            </a:r>
          </a:p>
        </p:txBody>
      </p:sp>
      <p:sp>
        <p:nvSpPr>
          <p:cNvPr id="488457" name="Rectangle 9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sz="3200">
                <a:latin typeface="Symbol" pitchFamily="18" charset="2"/>
              </a:rPr>
              <a:t>Û</a:t>
            </a:r>
          </a:p>
        </p:txBody>
      </p:sp>
      <p:cxnSp>
        <p:nvCxnSpPr>
          <p:cNvPr id="488459" name="AutoShape 11"/>
          <p:cNvCxnSpPr>
            <a:cxnSpLocks noChangeShapeType="1"/>
            <a:stCxn id="488461" idx="4"/>
            <a:endCxn id="488454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8460" name="AutoShape 12"/>
          <p:cNvCxnSpPr>
            <a:cxnSpLocks noChangeShapeType="1"/>
            <a:stCxn id="488453" idx="5"/>
            <a:endCxn id="488455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1" name="Oval 13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a</a:t>
            </a:r>
          </a:p>
        </p:txBody>
      </p:sp>
      <p:cxnSp>
        <p:nvCxnSpPr>
          <p:cNvPr id="488462" name="AutoShape 14"/>
          <p:cNvCxnSpPr>
            <a:cxnSpLocks noChangeShapeType="1"/>
            <a:stCxn id="488453" idx="3"/>
            <a:endCxn id="488461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4" name="Text Box 16"/>
          <p:cNvSpPr txBox="1">
            <a:spLocks noChangeArrowheads="1"/>
          </p:cNvSpPr>
          <p:nvPr/>
        </p:nvSpPr>
        <p:spPr bwMode="auto">
          <a:xfrm>
            <a:off x="-109714" y="5241925"/>
            <a:ext cx="937286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CA" altLang="fr-FR" sz="2800" b="1" dirty="0" smtClean="0"/>
              <a:t>Embedding in markup</a:t>
            </a:r>
            <a:r>
              <a:rPr lang="en-CA" altLang="fr-FR" sz="2400" b="1" dirty="0" smtClean="0"/>
              <a:t> </a:t>
            </a:r>
            <a:r>
              <a:rPr lang="en-CA" altLang="fr-FR" sz="2400" b="1" dirty="0" smtClean="0">
                <a:latin typeface="Symbol" pitchFamily="18" charset="2"/>
              </a:rPr>
              <a:t>Û</a:t>
            </a:r>
            <a:r>
              <a:rPr lang="en-CA" altLang="fr-FR" sz="2400" b="1" dirty="0" smtClean="0"/>
              <a:t> </a:t>
            </a:r>
            <a:r>
              <a:rPr lang="en-CA" altLang="fr-FR" sz="2800" b="1" dirty="0" smtClean="0"/>
              <a:t>Ancestor-descendant in tree</a:t>
            </a:r>
            <a:endParaRPr lang="en-CA" alt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6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3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A614-BC6F-4441-BFCD-FC5CC606F7A8}" type="slidenum">
              <a:rPr lang="fr-FR" altLang="fr-FR"/>
              <a:pPr/>
              <a:t>40</a:t>
            </a:fld>
            <a:endParaRPr lang="fr-FR" altLang="fr-FR"/>
          </a:p>
        </p:txBody>
      </p:sp>
      <p:sp>
        <p:nvSpPr>
          <p:cNvPr id="567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"ends-after" completion</a:t>
            </a:r>
            <a:endParaRPr lang="en-CA" altLang="fr-FR" dirty="0"/>
          </a:p>
        </p:txBody>
      </p:sp>
      <p:sp>
        <p:nvSpPr>
          <p:cNvPr id="567301" name="Oval 5"/>
          <p:cNvSpPr>
            <a:spLocks noChangeArrowheads="1"/>
          </p:cNvSpPr>
          <p:nvPr/>
        </p:nvSpPr>
        <p:spPr bwMode="auto">
          <a:xfrm>
            <a:off x="4289425" y="2565400"/>
            <a:ext cx="5762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A</a:t>
            </a:r>
          </a:p>
        </p:txBody>
      </p:sp>
      <p:sp>
        <p:nvSpPr>
          <p:cNvPr id="567302" name="Oval 6"/>
          <p:cNvSpPr>
            <a:spLocks noChangeArrowheads="1"/>
          </p:cNvSpPr>
          <p:nvPr/>
        </p:nvSpPr>
        <p:spPr bwMode="auto">
          <a:xfrm>
            <a:off x="3316288" y="3141663"/>
            <a:ext cx="7207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B</a:t>
            </a:r>
          </a:p>
        </p:txBody>
      </p:sp>
      <p:sp>
        <p:nvSpPr>
          <p:cNvPr id="567303" name="Oval 7"/>
          <p:cNvSpPr>
            <a:spLocks noChangeArrowheads="1"/>
          </p:cNvSpPr>
          <p:nvPr/>
        </p:nvSpPr>
        <p:spPr bwMode="auto">
          <a:xfrm>
            <a:off x="4252913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C</a:t>
            </a:r>
          </a:p>
        </p:txBody>
      </p:sp>
      <p:cxnSp>
        <p:nvCxnSpPr>
          <p:cNvPr id="567304" name="AutoShape 8"/>
          <p:cNvCxnSpPr>
            <a:cxnSpLocks noChangeShapeType="1"/>
            <a:stCxn id="567301" idx="2"/>
            <a:endCxn id="567302" idx="0"/>
          </p:cNvCxnSpPr>
          <p:nvPr/>
        </p:nvCxnSpPr>
        <p:spPr bwMode="auto">
          <a:xfrm flipH="1">
            <a:off x="3676650" y="2746375"/>
            <a:ext cx="612775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05" name="AutoShape 9"/>
          <p:cNvCxnSpPr>
            <a:cxnSpLocks noChangeShapeType="1"/>
            <a:stCxn id="567301" idx="4"/>
            <a:endCxn id="567303" idx="0"/>
          </p:cNvCxnSpPr>
          <p:nvPr/>
        </p:nvCxnSpPr>
        <p:spPr bwMode="auto">
          <a:xfrm flipH="1">
            <a:off x="4576763" y="2925763"/>
            <a:ext cx="1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06" name="AutoShape 10"/>
          <p:cNvCxnSpPr>
            <a:cxnSpLocks noChangeShapeType="1"/>
            <a:stCxn id="567302" idx="3"/>
            <a:endCxn id="567308" idx="0"/>
          </p:cNvCxnSpPr>
          <p:nvPr/>
        </p:nvCxnSpPr>
        <p:spPr bwMode="auto">
          <a:xfrm flipH="1">
            <a:off x="3265488" y="3449638"/>
            <a:ext cx="15557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07" name="AutoShape 11"/>
          <p:cNvCxnSpPr>
            <a:cxnSpLocks noChangeShapeType="1"/>
            <a:stCxn id="567302" idx="5"/>
            <a:endCxn id="567309" idx="0"/>
          </p:cNvCxnSpPr>
          <p:nvPr/>
        </p:nvCxnSpPr>
        <p:spPr bwMode="auto">
          <a:xfrm>
            <a:off x="3932238" y="3449638"/>
            <a:ext cx="28098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7308" name="Rectangle 12"/>
          <p:cNvSpPr>
            <a:spLocks noChangeArrowheads="1"/>
          </p:cNvSpPr>
          <p:nvPr/>
        </p:nvSpPr>
        <p:spPr bwMode="auto">
          <a:xfrm>
            <a:off x="3048000" y="4151313"/>
            <a:ext cx="434975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E</a:t>
            </a:r>
          </a:p>
        </p:txBody>
      </p:sp>
      <p:sp>
        <p:nvSpPr>
          <p:cNvPr id="567309" name="Rectangle 13"/>
          <p:cNvSpPr>
            <a:spLocks noChangeArrowheads="1"/>
          </p:cNvSpPr>
          <p:nvPr/>
        </p:nvSpPr>
        <p:spPr bwMode="auto">
          <a:xfrm>
            <a:off x="3995738" y="4149725"/>
            <a:ext cx="43497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F</a:t>
            </a:r>
          </a:p>
        </p:txBody>
      </p:sp>
      <p:sp>
        <p:nvSpPr>
          <p:cNvPr id="567310" name="Rectangle 14"/>
          <p:cNvSpPr>
            <a:spLocks noChangeArrowheads="1"/>
          </p:cNvSpPr>
          <p:nvPr/>
        </p:nvSpPr>
        <p:spPr bwMode="auto">
          <a:xfrm>
            <a:off x="4910138" y="4149725"/>
            <a:ext cx="36512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G</a:t>
            </a:r>
          </a:p>
        </p:txBody>
      </p:sp>
      <p:sp>
        <p:nvSpPr>
          <p:cNvPr id="567311" name="Rectangle 15"/>
          <p:cNvSpPr>
            <a:spLocks noChangeArrowheads="1"/>
          </p:cNvSpPr>
          <p:nvPr/>
        </p:nvSpPr>
        <p:spPr bwMode="auto">
          <a:xfrm>
            <a:off x="5757863" y="4149725"/>
            <a:ext cx="43815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H</a:t>
            </a:r>
          </a:p>
        </p:txBody>
      </p:sp>
      <p:cxnSp>
        <p:nvCxnSpPr>
          <p:cNvPr id="567312" name="AutoShape 16"/>
          <p:cNvCxnSpPr>
            <a:cxnSpLocks noChangeShapeType="1"/>
            <a:stCxn id="567303" idx="5"/>
            <a:endCxn id="567310" idx="0"/>
          </p:cNvCxnSpPr>
          <p:nvPr/>
        </p:nvCxnSpPr>
        <p:spPr bwMode="auto">
          <a:xfrm>
            <a:off x="4805363" y="3449638"/>
            <a:ext cx="28733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7313" name="Oval 17"/>
          <p:cNvSpPr>
            <a:spLocks noChangeArrowheads="1"/>
          </p:cNvSpPr>
          <p:nvPr/>
        </p:nvSpPr>
        <p:spPr bwMode="auto">
          <a:xfrm>
            <a:off x="5187950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D</a:t>
            </a:r>
          </a:p>
        </p:txBody>
      </p:sp>
      <p:cxnSp>
        <p:nvCxnSpPr>
          <p:cNvPr id="567314" name="AutoShape 18"/>
          <p:cNvCxnSpPr>
            <a:cxnSpLocks noChangeShapeType="1"/>
            <a:stCxn id="567301" idx="6"/>
            <a:endCxn id="567313" idx="0"/>
          </p:cNvCxnSpPr>
          <p:nvPr/>
        </p:nvCxnSpPr>
        <p:spPr bwMode="auto">
          <a:xfrm>
            <a:off x="4865688" y="2746375"/>
            <a:ext cx="646112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15" name="AutoShape 19"/>
          <p:cNvCxnSpPr>
            <a:cxnSpLocks noChangeShapeType="1"/>
            <a:stCxn id="567313" idx="3"/>
            <a:endCxn id="567309" idx="0"/>
          </p:cNvCxnSpPr>
          <p:nvPr/>
        </p:nvCxnSpPr>
        <p:spPr bwMode="auto">
          <a:xfrm flipH="1">
            <a:off x="4213225" y="3449638"/>
            <a:ext cx="1069975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16" name="AutoShape 20"/>
          <p:cNvCxnSpPr>
            <a:cxnSpLocks noChangeShapeType="1"/>
            <a:stCxn id="567313" idx="4"/>
            <a:endCxn id="567310" idx="0"/>
          </p:cNvCxnSpPr>
          <p:nvPr/>
        </p:nvCxnSpPr>
        <p:spPr bwMode="auto">
          <a:xfrm flipH="1">
            <a:off x="5092700" y="3502025"/>
            <a:ext cx="4191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17" name="AutoShape 21"/>
          <p:cNvCxnSpPr>
            <a:cxnSpLocks noChangeShapeType="1"/>
            <a:stCxn id="567313" idx="5"/>
            <a:endCxn id="567311" idx="0"/>
          </p:cNvCxnSpPr>
          <p:nvPr/>
        </p:nvCxnSpPr>
        <p:spPr bwMode="auto">
          <a:xfrm>
            <a:off x="5740400" y="3449638"/>
            <a:ext cx="23653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18" name="AutoShape 22"/>
          <p:cNvCxnSpPr>
            <a:cxnSpLocks noChangeShapeType="1"/>
            <a:stCxn id="567302" idx="6"/>
            <a:endCxn id="567303" idx="2"/>
          </p:cNvCxnSpPr>
          <p:nvPr/>
        </p:nvCxnSpPr>
        <p:spPr bwMode="auto">
          <a:xfrm>
            <a:off x="4037013" y="3322638"/>
            <a:ext cx="2159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19" name="AutoShape 23"/>
          <p:cNvCxnSpPr>
            <a:cxnSpLocks noChangeShapeType="1"/>
            <a:stCxn id="567303" idx="6"/>
            <a:endCxn id="567313" idx="2"/>
          </p:cNvCxnSpPr>
          <p:nvPr/>
        </p:nvCxnSpPr>
        <p:spPr bwMode="auto">
          <a:xfrm>
            <a:off x="4900613" y="3322638"/>
            <a:ext cx="287337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20" name="AutoShape 24"/>
          <p:cNvCxnSpPr>
            <a:cxnSpLocks noChangeShapeType="1"/>
            <a:stCxn id="567308" idx="3"/>
            <a:endCxn id="567309" idx="1"/>
          </p:cNvCxnSpPr>
          <p:nvPr/>
        </p:nvCxnSpPr>
        <p:spPr bwMode="auto">
          <a:xfrm flipV="1">
            <a:off x="3482975" y="4294188"/>
            <a:ext cx="512763" cy="158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21" name="AutoShape 25"/>
          <p:cNvCxnSpPr>
            <a:cxnSpLocks noChangeShapeType="1"/>
            <a:stCxn id="567309" idx="3"/>
            <a:endCxn id="567310" idx="1"/>
          </p:cNvCxnSpPr>
          <p:nvPr/>
        </p:nvCxnSpPr>
        <p:spPr bwMode="auto">
          <a:xfrm>
            <a:off x="4430713" y="4294188"/>
            <a:ext cx="479425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22" name="AutoShape 26"/>
          <p:cNvCxnSpPr>
            <a:cxnSpLocks noChangeShapeType="1"/>
            <a:stCxn id="567310" idx="3"/>
            <a:endCxn id="567311" idx="1"/>
          </p:cNvCxnSpPr>
          <p:nvPr/>
        </p:nvCxnSpPr>
        <p:spPr bwMode="auto">
          <a:xfrm>
            <a:off x="5275263" y="4294188"/>
            <a:ext cx="4826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23" name="AutoShape 27"/>
          <p:cNvCxnSpPr>
            <a:cxnSpLocks noChangeShapeType="1"/>
            <a:stCxn id="567303" idx="3"/>
            <a:endCxn id="567309" idx="0"/>
          </p:cNvCxnSpPr>
          <p:nvPr/>
        </p:nvCxnSpPr>
        <p:spPr bwMode="auto">
          <a:xfrm flipH="1">
            <a:off x="4213225" y="3449638"/>
            <a:ext cx="13493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24" name="AutoShape 28"/>
          <p:cNvCxnSpPr>
            <a:cxnSpLocks noChangeShapeType="1"/>
            <a:stCxn id="567311" idx="0"/>
            <a:endCxn id="567303" idx="5"/>
          </p:cNvCxnSpPr>
          <p:nvPr/>
        </p:nvCxnSpPr>
        <p:spPr bwMode="auto">
          <a:xfrm flipH="1" flipV="1">
            <a:off x="4805363" y="3449638"/>
            <a:ext cx="1171575" cy="700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7325" name="AutoShape 29"/>
          <p:cNvCxnSpPr>
            <a:cxnSpLocks noChangeShapeType="1"/>
            <a:stCxn id="567310" idx="0"/>
            <a:endCxn id="567302" idx="5"/>
          </p:cNvCxnSpPr>
          <p:nvPr/>
        </p:nvCxnSpPr>
        <p:spPr bwMode="auto">
          <a:xfrm flipH="1" flipV="1">
            <a:off x="3932238" y="3449638"/>
            <a:ext cx="1160462" cy="700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86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2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8DFD-4208-4F70-B303-B2D6811778E9}" type="slidenum">
              <a:rPr lang="fr-FR" altLang="fr-FR"/>
              <a:pPr/>
              <a:t>41</a:t>
            </a:fld>
            <a:endParaRPr lang="fr-FR" altLang="fr-FR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Cycle = contradiction !</a:t>
            </a:r>
            <a:endParaRPr lang="en-CA" altLang="fr-FR" dirty="0"/>
          </a:p>
        </p:txBody>
      </p:sp>
      <p:sp>
        <p:nvSpPr>
          <p:cNvPr id="570390" name="Oval 22"/>
          <p:cNvSpPr>
            <a:spLocks noChangeArrowheads="1"/>
          </p:cNvSpPr>
          <p:nvPr/>
        </p:nvSpPr>
        <p:spPr bwMode="auto">
          <a:xfrm>
            <a:off x="4284663" y="2565400"/>
            <a:ext cx="5762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A</a:t>
            </a:r>
          </a:p>
        </p:txBody>
      </p:sp>
      <p:sp>
        <p:nvSpPr>
          <p:cNvPr id="570391" name="Oval 23"/>
          <p:cNvSpPr>
            <a:spLocks noChangeArrowheads="1"/>
          </p:cNvSpPr>
          <p:nvPr/>
        </p:nvSpPr>
        <p:spPr bwMode="auto">
          <a:xfrm>
            <a:off x="3311525" y="3141663"/>
            <a:ext cx="7207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B</a:t>
            </a:r>
          </a:p>
        </p:txBody>
      </p:sp>
      <p:sp>
        <p:nvSpPr>
          <p:cNvPr id="570392" name="Oval 24"/>
          <p:cNvSpPr>
            <a:spLocks noChangeArrowheads="1"/>
          </p:cNvSpPr>
          <p:nvPr/>
        </p:nvSpPr>
        <p:spPr bwMode="auto">
          <a:xfrm>
            <a:off x="4248150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C</a:t>
            </a:r>
          </a:p>
        </p:txBody>
      </p:sp>
      <p:cxnSp>
        <p:nvCxnSpPr>
          <p:cNvPr id="570393" name="AutoShape 25"/>
          <p:cNvCxnSpPr>
            <a:cxnSpLocks noChangeShapeType="1"/>
            <a:stCxn id="570390" idx="2"/>
            <a:endCxn id="570391" idx="0"/>
          </p:cNvCxnSpPr>
          <p:nvPr/>
        </p:nvCxnSpPr>
        <p:spPr bwMode="auto">
          <a:xfrm flipH="1">
            <a:off x="3671888" y="2746375"/>
            <a:ext cx="612775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394" name="AutoShape 26"/>
          <p:cNvCxnSpPr>
            <a:cxnSpLocks noChangeShapeType="1"/>
            <a:stCxn id="570390" idx="4"/>
            <a:endCxn id="570392" idx="0"/>
          </p:cNvCxnSpPr>
          <p:nvPr/>
        </p:nvCxnSpPr>
        <p:spPr bwMode="auto">
          <a:xfrm flipH="1">
            <a:off x="4572000" y="2925763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395" name="AutoShape 27"/>
          <p:cNvCxnSpPr>
            <a:cxnSpLocks noChangeShapeType="1"/>
            <a:stCxn id="570391" idx="3"/>
            <a:endCxn id="570397" idx="0"/>
          </p:cNvCxnSpPr>
          <p:nvPr/>
        </p:nvCxnSpPr>
        <p:spPr bwMode="auto">
          <a:xfrm flipH="1">
            <a:off x="3260725" y="3449638"/>
            <a:ext cx="15557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396" name="AutoShape 28"/>
          <p:cNvCxnSpPr>
            <a:cxnSpLocks noChangeShapeType="1"/>
            <a:stCxn id="570391" idx="5"/>
            <a:endCxn id="570398" idx="0"/>
          </p:cNvCxnSpPr>
          <p:nvPr/>
        </p:nvCxnSpPr>
        <p:spPr bwMode="auto">
          <a:xfrm>
            <a:off x="3927475" y="3449638"/>
            <a:ext cx="280988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0397" name="Rectangle 29"/>
          <p:cNvSpPr>
            <a:spLocks noChangeArrowheads="1"/>
          </p:cNvSpPr>
          <p:nvPr/>
        </p:nvSpPr>
        <p:spPr bwMode="auto">
          <a:xfrm>
            <a:off x="3043238" y="4151313"/>
            <a:ext cx="434975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E</a:t>
            </a:r>
          </a:p>
        </p:txBody>
      </p:sp>
      <p:sp>
        <p:nvSpPr>
          <p:cNvPr id="570398" name="Rectangle 30"/>
          <p:cNvSpPr>
            <a:spLocks noChangeArrowheads="1"/>
          </p:cNvSpPr>
          <p:nvPr/>
        </p:nvSpPr>
        <p:spPr bwMode="auto">
          <a:xfrm>
            <a:off x="3990975" y="4149725"/>
            <a:ext cx="43497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F</a:t>
            </a:r>
          </a:p>
        </p:txBody>
      </p:sp>
      <p:sp>
        <p:nvSpPr>
          <p:cNvPr id="570399" name="Rectangle 31"/>
          <p:cNvSpPr>
            <a:spLocks noChangeArrowheads="1"/>
          </p:cNvSpPr>
          <p:nvPr/>
        </p:nvSpPr>
        <p:spPr bwMode="auto">
          <a:xfrm>
            <a:off x="4905375" y="4149725"/>
            <a:ext cx="36512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G</a:t>
            </a:r>
          </a:p>
        </p:txBody>
      </p:sp>
      <p:sp>
        <p:nvSpPr>
          <p:cNvPr id="570400" name="Rectangle 32"/>
          <p:cNvSpPr>
            <a:spLocks noChangeArrowheads="1"/>
          </p:cNvSpPr>
          <p:nvPr/>
        </p:nvSpPr>
        <p:spPr bwMode="auto">
          <a:xfrm>
            <a:off x="5753100" y="4149725"/>
            <a:ext cx="43815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H</a:t>
            </a:r>
          </a:p>
        </p:txBody>
      </p:sp>
      <p:cxnSp>
        <p:nvCxnSpPr>
          <p:cNvPr id="570401" name="AutoShape 33"/>
          <p:cNvCxnSpPr>
            <a:cxnSpLocks noChangeShapeType="1"/>
            <a:stCxn id="570392" idx="4"/>
            <a:endCxn id="570399" idx="0"/>
          </p:cNvCxnSpPr>
          <p:nvPr/>
        </p:nvCxnSpPr>
        <p:spPr bwMode="auto">
          <a:xfrm>
            <a:off x="4572000" y="3502025"/>
            <a:ext cx="515938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0402" name="Oval 34"/>
          <p:cNvSpPr>
            <a:spLocks noChangeArrowheads="1"/>
          </p:cNvSpPr>
          <p:nvPr/>
        </p:nvSpPr>
        <p:spPr bwMode="auto">
          <a:xfrm>
            <a:off x="5183188" y="3141663"/>
            <a:ext cx="6477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CA" altLang="fr-FR" sz="1200"/>
              <a:t>D</a:t>
            </a:r>
          </a:p>
        </p:txBody>
      </p:sp>
      <p:cxnSp>
        <p:nvCxnSpPr>
          <p:cNvPr id="570403" name="AutoShape 35"/>
          <p:cNvCxnSpPr>
            <a:cxnSpLocks noChangeShapeType="1"/>
            <a:stCxn id="570390" idx="6"/>
            <a:endCxn id="570402" idx="0"/>
          </p:cNvCxnSpPr>
          <p:nvPr/>
        </p:nvCxnSpPr>
        <p:spPr bwMode="auto">
          <a:xfrm>
            <a:off x="4860925" y="2746375"/>
            <a:ext cx="646113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04" name="AutoShape 36"/>
          <p:cNvCxnSpPr>
            <a:cxnSpLocks noChangeShapeType="1"/>
            <a:stCxn id="570402" idx="3"/>
            <a:endCxn id="570398" idx="0"/>
          </p:cNvCxnSpPr>
          <p:nvPr/>
        </p:nvCxnSpPr>
        <p:spPr bwMode="auto">
          <a:xfrm flipH="1">
            <a:off x="4208463" y="3449638"/>
            <a:ext cx="1069975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05" name="AutoShape 37"/>
          <p:cNvCxnSpPr>
            <a:cxnSpLocks noChangeShapeType="1"/>
            <a:stCxn id="570402" idx="4"/>
            <a:endCxn id="570399" idx="0"/>
          </p:cNvCxnSpPr>
          <p:nvPr/>
        </p:nvCxnSpPr>
        <p:spPr bwMode="auto">
          <a:xfrm flipH="1">
            <a:off x="5087938" y="3502025"/>
            <a:ext cx="4191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06" name="AutoShape 38"/>
          <p:cNvCxnSpPr>
            <a:cxnSpLocks noChangeShapeType="1"/>
            <a:stCxn id="570402" idx="5"/>
            <a:endCxn id="570400" idx="0"/>
          </p:cNvCxnSpPr>
          <p:nvPr/>
        </p:nvCxnSpPr>
        <p:spPr bwMode="auto">
          <a:xfrm>
            <a:off x="5735638" y="3449638"/>
            <a:ext cx="236537" cy="700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07" name="AutoShape 39"/>
          <p:cNvCxnSpPr>
            <a:cxnSpLocks noChangeShapeType="1"/>
            <a:stCxn id="570391" idx="6"/>
            <a:endCxn id="570392" idx="2"/>
          </p:cNvCxnSpPr>
          <p:nvPr/>
        </p:nvCxnSpPr>
        <p:spPr bwMode="auto">
          <a:xfrm>
            <a:off x="4032250" y="3322638"/>
            <a:ext cx="2159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08" name="AutoShape 40"/>
          <p:cNvCxnSpPr>
            <a:cxnSpLocks noChangeShapeType="1"/>
            <a:stCxn id="570392" idx="6"/>
            <a:endCxn id="570402" idx="2"/>
          </p:cNvCxnSpPr>
          <p:nvPr/>
        </p:nvCxnSpPr>
        <p:spPr bwMode="auto">
          <a:xfrm>
            <a:off x="4895850" y="3322638"/>
            <a:ext cx="287338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09" name="AutoShape 41"/>
          <p:cNvCxnSpPr>
            <a:cxnSpLocks noChangeShapeType="1"/>
            <a:stCxn id="570398" idx="0"/>
            <a:endCxn id="570392" idx="3"/>
          </p:cNvCxnSpPr>
          <p:nvPr/>
        </p:nvCxnSpPr>
        <p:spPr bwMode="auto">
          <a:xfrm flipV="1">
            <a:off x="4208463" y="3449638"/>
            <a:ext cx="134937" cy="700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10" name="AutoShape 42"/>
          <p:cNvCxnSpPr>
            <a:cxnSpLocks noChangeShapeType="1"/>
            <a:stCxn id="570397" idx="3"/>
            <a:endCxn id="570398" idx="1"/>
          </p:cNvCxnSpPr>
          <p:nvPr/>
        </p:nvCxnSpPr>
        <p:spPr bwMode="auto">
          <a:xfrm flipV="1">
            <a:off x="3478213" y="4294188"/>
            <a:ext cx="512762" cy="158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11" name="AutoShape 43"/>
          <p:cNvCxnSpPr>
            <a:cxnSpLocks noChangeShapeType="1"/>
            <a:stCxn id="570398" idx="3"/>
            <a:endCxn id="570399" idx="1"/>
          </p:cNvCxnSpPr>
          <p:nvPr/>
        </p:nvCxnSpPr>
        <p:spPr bwMode="auto">
          <a:xfrm>
            <a:off x="4425950" y="4294188"/>
            <a:ext cx="479425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0412" name="AutoShape 44"/>
          <p:cNvCxnSpPr>
            <a:cxnSpLocks noChangeShapeType="1"/>
            <a:stCxn id="570399" idx="3"/>
            <a:endCxn id="570400" idx="1"/>
          </p:cNvCxnSpPr>
          <p:nvPr/>
        </p:nvCxnSpPr>
        <p:spPr bwMode="auto">
          <a:xfrm>
            <a:off x="5270500" y="4294188"/>
            <a:ext cx="482600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0414" name="Text Box 46"/>
          <p:cNvSpPr txBox="1">
            <a:spLocks noChangeArrowheads="1"/>
          </p:cNvSpPr>
          <p:nvPr/>
        </p:nvSpPr>
        <p:spPr bwMode="auto">
          <a:xfrm>
            <a:off x="1014413" y="5140325"/>
            <a:ext cx="715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CA" altLang="fr-FR" sz="2400" b="1" dirty="0"/>
              <a:t>Completion-acyclic </a:t>
            </a:r>
            <a:r>
              <a:rPr lang="en-CA" altLang="fr-FR" sz="2400" b="1" dirty="0">
                <a:sym typeface="Symbol" pitchFamily="18" charset="2"/>
              </a:rPr>
              <a:t></a:t>
            </a:r>
            <a:r>
              <a:rPr lang="en-CA" altLang="fr-FR" sz="2400" b="1" dirty="0"/>
              <a:t> each completion is acyclic</a:t>
            </a:r>
          </a:p>
        </p:txBody>
      </p:sp>
    </p:spTree>
    <p:extLst>
      <p:ext uri="{BB962C8B-B14F-4D97-AF65-F5344CB8AC3E}">
        <p14:creationId xmlns:p14="http://schemas.microsoft.com/office/powerpoint/2010/main" val="409159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2" grpId="0"/>
      <p:bldP spid="5704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But, if more </a:t>
            </a:r>
            <a:r>
              <a:rPr lang="fr-CA" dirty="0" err="1" smtClean="0"/>
              <a:t>than</a:t>
            </a:r>
            <a:r>
              <a:rPr lang="fr-CA" dirty="0" smtClean="0"/>
              <a:t> one </a:t>
            </a:r>
            <a:r>
              <a:rPr lang="fr-CA" dirty="0" err="1" smtClean="0"/>
              <a:t>root</a:t>
            </a:r>
            <a:endParaRPr lang="fr-CA" dirty="0"/>
          </a:p>
        </p:txBody>
      </p:sp>
      <p:sp>
        <p:nvSpPr>
          <p:cNvPr id="48" name="Espace réservé du contenu 47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altLang="fr-FR" dirty="0" smtClean="0"/>
              <a:t>Completion-acyclic</a:t>
            </a:r>
            <a:r>
              <a:rPr lang="en-CA" altLang="fr-FR" dirty="0"/>
              <a:t>, yet not </a:t>
            </a:r>
            <a:r>
              <a:rPr lang="en-CA" altLang="fr-FR" dirty="0" smtClean="0"/>
              <a:t>OO-</a:t>
            </a:r>
            <a:r>
              <a:rPr lang="en-CA" altLang="fr-FR" dirty="0" err="1" smtClean="0"/>
              <a:t>TexMECS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serializable</a:t>
            </a:r>
            <a:endParaRPr lang="en-CA" altLang="fr-FR" dirty="0"/>
          </a:p>
          <a:p>
            <a:r>
              <a:rPr lang="en-CA" dirty="0" smtClean="0"/>
              <a:t>Reason: unordered roots</a:t>
            </a:r>
          </a:p>
          <a:p>
            <a:pPr lvl="1"/>
            <a:r>
              <a:rPr lang="en-CA" dirty="0" smtClean="0"/>
              <a:t>If ordered (either way): completion-</a:t>
            </a:r>
            <a:r>
              <a:rPr lang="en-CA" i="1" dirty="0" smtClean="0"/>
              <a:t>cyclic</a:t>
            </a:r>
            <a:endParaRPr lang="en-CA" i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Yves Marcoux - Balisage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ED62-5E98-4D21-B71F-645AD4197141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362200" y="28194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c</a:t>
            </a:r>
            <a:endParaRPr lang="fr-CA" sz="3600" dirty="0"/>
          </a:p>
        </p:txBody>
      </p:sp>
      <p:cxnSp>
        <p:nvCxnSpPr>
          <p:cNvPr id="7" name="AutoShape 3"/>
          <p:cNvCxnSpPr>
            <a:cxnSpLocks noChangeShapeType="1"/>
            <a:stCxn id="11" idx="5"/>
            <a:endCxn id="10" idx="1"/>
          </p:cNvCxnSpPr>
          <p:nvPr/>
        </p:nvCxnSpPr>
        <p:spPr bwMode="auto">
          <a:xfrm>
            <a:off x="3828489" y="2246778"/>
            <a:ext cx="420222" cy="7065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4"/>
          <p:cNvCxnSpPr>
            <a:cxnSpLocks noChangeShapeType="1"/>
            <a:stCxn id="11" idx="3"/>
            <a:endCxn id="6" idx="0"/>
          </p:cNvCxnSpPr>
          <p:nvPr/>
        </p:nvCxnSpPr>
        <p:spPr bwMode="auto">
          <a:xfrm flipH="1">
            <a:off x="2819400" y="2246778"/>
            <a:ext cx="362511" cy="57262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4114800" y="28194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d</a:t>
            </a:r>
            <a:endParaRPr lang="fr-CA" sz="3600" dirty="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048000" y="1466289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a</a:t>
            </a:r>
          </a:p>
        </p:txBody>
      </p:sp>
      <p:cxnSp>
        <p:nvCxnSpPr>
          <p:cNvPr id="12" name="AutoShape 9"/>
          <p:cNvCxnSpPr>
            <a:cxnSpLocks noChangeShapeType="1"/>
            <a:stCxn id="13" idx="6"/>
            <a:endCxn id="10" idx="7"/>
          </p:cNvCxnSpPr>
          <p:nvPr/>
        </p:nvCxnSpPr>
        <p:spPr bwMode="auto">
          <a:xfrm flipH="1">
            <a:off x="4895289" y="1923489"/>
            <a:ext cx="1124511" cy="1029822"/>
          </a:xfrm>
          <a:prstGeom prst="curvedConnector4">
            <a:avLst>
              <a:gd name="adj1" fmla="val -20329"/>
              <a:gd name="adj2" fmla="val 6569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105400" y="1466289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b</a:t>
            </a:r>
            <a:endParaRPr lang="fr-CA" sz="3600" dirty="0"/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5867400" y="2818839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e</a:t>
            </a:r>
            <a:endParaRPr lang="fr-CA" sz="3600" dirty="0"/>
          </a:p>
        </p:txBody>
      </p:sp>
      <p:cxnSp>
        <p:nvCxnSpPr>
          <p:cNvPr id="39" name="AutoShape 3"/>
          <p:cNvCxnSpPr>
            <a:cxnSpLocks noChangeShapeType="1"/>
            <a:stCxn id="13" idx="4"/>
            <a:endCxn id="31" idx="1"/>
          </p:cNvCxnSpPr>
          <p:nvPr/>
        </p:nvCxnSpPr>
        <p:spPr bwMode="auto">
          <a:xfrm>
            <a:off x="5562600" y="2380689"/>
            <a:ext cx="438711" cy="57206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13"/>
          <p:cNvCxnSpPr>
            <a:cxnSpLocks noChangeShapeType="1"/>
            <a:stCxn id="10" idx="6"/>
            <a:endCxn id="31" idx="2"/>
          </p:cNvCxnSpPr>
          <p:nvPr/>
        </p:nvCxnSpPr>
        <p:spPr bwMode="auto">
          <a:xfrm flipV="1">
            <a:off x="5029200" y="3276039"/>
            <a:ext cx="838200" cy="561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11"/>
          <p:cNvCxnSpPr>
            <a:cxnSpLocks noChangeShapeType="1"/>
            <a:stCxn id="6" idx="6"/>
            <a:endCxn id="10" idx="2"/>
          </p:cNvCxnSpPr>
          <p:nvPr/>
        </p:nvCxnSpPr>
        <p:spPr bwMode="auto">
          <a:xfrm>
            <a:off x="3276600" y="3276600"/>
            <a:ext cx="838200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832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how we order roots matters…</a:t>
            </a:r>
            <a:endParaRPr lang="en-CA" dirty="0"/>
          </a:p>
        </p:txBody>
      </p:sp>
      <p:sp>
        <p:nvSpPr>
          <p:cNvPr id="22" name="Espace réservé du contenu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OK: no completion is cyclic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43</a:t>
            </a:fld>
            <a:endParaRPr lang="fr-FR" altLang="fr-FR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886200" y="33528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c</a:t>
            </a:r>
            <a:endParaRPr lang="fr-CA" sz="3600" dirty="0"/>
          </a:p>
        </p:txBody>
      </p:sp>
      <p:cxnSp>
        <p:nvCxnSpPr>
          <p:cNvPr id="7" name="AutoShape 3"/>
          <p:cNvCxnSpPr>
            <a:cxnSpLocks noChangeShapeType="1"/>
            <a:stCxn id="10" idx="5"/>
          </p:cNvCxnSpPr>
          <p:nvPr/>
        </p:nvCxnSpPr>
        <p:spPr bwMode="auto">
          <a:xfrm>
            <a:off x="5352489" y="2780178"/>
            <a:ext cx="781611" cy="57262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4"/>
          <p:cNvCxnSpPr>
            <a:cxnSpLocks noChangeShapeType="1"/>
            <a:stCxn id="10" idx="3"/>
          </p:cNvCxnSpPr>
          <p:nvPr/>
        </p:nvCxnSpPr>
        <p:spPr bwMode="auto">
          <a:xfrm flipH="1">
            <a:off x="4343400" y="2780178"/>
            <a:ext cx="362511" cy="57262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638800" y="33528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d</a:t>
            </a:r>
            <a:endParaRPr lang="fr-CA" sz="3600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572000" y="1999689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a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743200" y="1999689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b</a:t>
            </a:r>
            <a:endParaRPr lang="fr-CA" sz="3600" dirty="0"/>
          </a:p>
        </p:txBody>
      </p:sp>
      <p:cxnSp>
        <p:nvCxnSpPr>
          <p:cNvPr id="14" name="AutoShape 3"/>
          <p:cNvCxnSpPr>
            <a:cxnSpLocks noChangeShapeType="1"/>
            <a:stCxn id="12" idx="4"/>
            <a:endCxn id="6" idx="1"/>
          </p:cNvCxnSpPr>
          <p:nvPr/>
        </p:nvCxnSpPr>
        <p:spPr bwMode="auto">
          <a:xfrm>
            <a:off x="3200400" y="2914089"/>
            <a:ext cx="819711" cy="57262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1"/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4800600" y="3810000"/>
            <a:ext cx="838200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1"/>
          <p:cNvCxnSpPr>
            <a:cxnSpLocks noChangeShapeType="1"/>
            <a:endCxn id="12" idx="6"/>
          </p:cNvCxnSpPr>
          <p:nvPr/>
        </p:nvCxnSpPr>
        <p:spPr bwMode="auto">
          <a:xfrm flipH="1">
            <a:off x="3657600" y="2456889"/>
            <a:ext cx="914400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362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how we order roots matters…</a:t>
            </a:r>
            <a:endParaRPr lang="en-CA" dirty="0"/>
          </a:p>
        </p:txBody>
      </p:sp>
      <p:sp>
        <p:nvSpPr>
          <p:cNvPr id="22" name="Espace réservé du contenu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SB-completion is cyclic !</a:t>
            </a:r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44</a:t>
            </a:fld>
            <a:endParaRPr lang="fr-FR" altLang="fr-FR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886200" y="33528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c</a:t>
            </a:r>
            <a:endParaRPr lang="fr-CA" sz="3600" dirty="0"/>
          </a:p>
        </p:txBody>
      </p:sp>
      <p:cxnSp>
        <p:nvCxnSpPr>
          <p:cNvPr id="7" name="AutoShape 3"/>
          <p:cNvCxnSpPr>
            <a:cxnSpLocks noChangeShapeType="1"/>
            <a:stCxn id="10" idx="5"/>
          </p:cNvCxnSpPr>
          <p:nvPr/>
        </p:nvCxnSpPr>
        <p:spPr bwMode="auto">
          <a:xfrm>
            <a:off x="5352489" y="2780178"/>
            <a:ext cx="781611" cy="57262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4"/>
          <p:cNvCxnSpPr>
            <a:cxnSpLocks noChangeShapeType="1"/>
            <a:stCxn id="10" idx="3"/>
          </p:cNvCxnSpPr>
          <p:nvPr/>
        </p:nvCxnSpPr>
        <p:spPr bwMode="auto">
          <a:xfrm flipH="1">
            <a:off x="4343400" y="2780178"/>
            <a:ext cx="362511" cy="57262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638800" y="33528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d</a:t>
            </a:r>
            <a:endParaRPr lang="fr-CA" sz="3600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572000" y="1999689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a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743200" y="1999689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 dirty="0" smtClean="0"/>
              <a:t>b</a:t>
            </a:r>
            <a:endParaRPr lang="fr-CA" sz="3600" dirty="0"/>
          </a:p>
        </p:txBody>
      </p:sp>
      <p:cxnSp>
        <p:nvCxnSpPr>
          <p:cNvPr id="14" name="AutoShape 3"/>
          <p:cNvCxnSpPr>
            <a:cxnSpLocks noChangeShapeType="1"/>
            <a:stCxn id="12" idx="4"/>
            <a:endCxn id="6" idx="1"/>
          </p:cNvCxnSpPr>
          <p:nvPr/>
        </p:nvCxnSpPr>
        <p:spPr bwMode="auto">
          <a:xfrm>
            <a:off x="3200400" y="2914089"/>
            <a:ext cx="819711" cy="57262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1"/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4800600" y="3810000"/>
            <a:ext cx="838200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1"/>
          <p:cNvCxnSpPr>
            <a:cxnSpLocks noChangeShapeType="1"/>
            <a:stCxn id="10" idx="2"/>
            <a:endCxn id="12" idx="6"/>
          </p:cNvCxnSpPr>
          <p:nvPr/>
        </p:nvCxnSpPr>
        <p:spPr bwMode="auto">
          <a:xfrm flipH="1">
            <a:off x="3657600" y="2456889"/>
            <a:ext cx="914400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1"/>
          <p:cNvCxnSpPr>
            <a:cxnSpLocks noChangeShapeType="1"/>
            <a:stCxn id="12" idx="5"/>
            <a:endCxn id="9" idx="1"/>
          </p:cNvCxnSpPr>
          <p:nvPr/>
        </p:nvCxnSpPr>
        <p:spPr bwMode="auto">
          <a:xfrm>
            <a:off x="3523689" y="2780178"/>
            <a:ext cx="2249022" cy="70653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235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Full-completion-</a:t>
            </a:r>
            <a:r>
              <a:rPr lang="en-CA" dirty="0" err="1" smtClean="0"/>
              <a:t>acyclicity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</a:t>
            </a:r>
            <a:r>
              <a:rPr lang="en-CA" i="1" dirty="0" smtClean="0"/>
              <a:t>at least one </a:t>
            </a:r>
            <a:r>
              <a:rPr lang="en-CA" dirty="0" smtClean="0"/>
              <a:t>root-ordering gives rise to acyclic completions, we say the CODG is </a:t>
            </a:r>
            <a:r>
              <a:rPr lang="en-CA" i="1" dirty="0" smtClean="0"/>
              <a:t>fully completion-acyclic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45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900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9FD2-9420-45D5-90D4-9079BDE24184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Results and consequences (1/3)</a:t>
            </a:r>
            <a:endParaRPr lang="en-CA" altLang="fr-FR" dirty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/>
              <a:t>A </a:t>
            </a:r>
            <a:r>
              <a:rPr lang="en-CA" altLang="fr-FR" dirty="0" smtClean="0"/>
              <a:t>CODG </a:t>
            </a:r>
            <a:r>
              <a:rPr lang="en-CA" altLang="fr-FR" dirty="0"/>
              <a:t>is </a:t>
            </a:r>
            <a:r>
              <a:rPr lang="en-CA" altLang="fr-FR" dirty="0" err="1"/>
              <a:t>serializable</a:t>
            </a:r>
            <a:r>
              <a:rPr lang="en-CA" altLang="fr-FR" dirty="0"/>
              <a:t> in OO-</a:t>
            </a:r>
            <a:r>
              <a:rPr lang="en-CA" altLang="fr-FR" dirty="0" err="1"/>
              <a:t>TexMECS</a:t>
            </a:r>
            <a:r>
              <a:rPr lang="en-CA" altLang="fr-FR" dirty="0"/>
              <a:t> </a:t>
            </a:r>
            <a:r>
              <a:rPr lang="en-CA" altLang="fr-FR" dirty="0" err="1"/>
              <a:t>iff</a:t>
            </a:r>
            <a:r>
              <a:rPr lang="en-CA" altLang="fr-FR" dirty="0"/>
              <a:t> it is </a:t>
            </a:r>
            <a:r>
              <a:rPr lang="en-CA" altLang="fr-FR" dirty="0" smtClean="0"/>
              <a:t>FCA</a:t>
            </a:r>
            <a:endParaRPr lang="en-CA" altLang="fr-FR" dirty="0"/>
          </a:p>
          <a:p>
            <a:r>
              <a:rPr lang="en-CA" altLang="fr-FR" dirty="0"/>
              <a:t>Any OO-</a:t>
            </a:r>
            <a:r>
              <a:rPr lang="en-CA" altLang="fr-FR" dirty="0" err="1"/>
              <a:t>TexMECS</a:t>
            </a:r>
            <a:r>
              <a:rPr lang="en-CA" altLang="fr-FR" dirty="0"/>
              <a:t> well-formed document can be obtained by serializing some </a:t>
            </a:r>
            <a:r>
              <a:rPr lang="en-CA" altLang="fr-FR" dirty="0" smtClean="0"/>
              <a:t>FCA CODG</a:t>
            </a:r>
            <a:endParaRPr lang="en-CA" altLang="fr-FR" dirty="0"/>
          </a:p>
          <a:p>
            <a:r>
              <a:rPr lang="en-CA" altLang="fr-FR" dirty="0"/>
              <a:t>You don't gain any expressivity by allowing </a:t>
            </a:r>
            <a:r>
              <a:rPr lang="en-CA" altLang="fr-FR" dirty="0" smtClean="0"/>
              <a:t>ordering </a:t>
            </a:r>
            <a:r>
              <a:rPr lang="en-CA" altLang="fr-FR" dirty="0"/>
              <a:t>over and above </a:t>
            </a:r>
            <a:r>
              <a:rPr lang="en-CA" altLang="fr-FR" dirty="0" smtClean="0"/>
              <a:t>child-arc-ordering</a:t>
            </a:r>
            <a:endParaRPr lang="en-CA" altLang="fr-FR" dirty="0"/>
          </a:p>
        </p:txBody>
      </p:sp>
    </p:spTree>
    <p:extLst>
      <p:ext uri="{BB962C8B-B14F-4D97-AF65-F5344CB8AC3E}">
        <p14:creationId xmlns:p14="http://schemas.microsoft.com/office/powerpoint/2010/main" val="3394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90-46DA-4013-B516-5D33437581C2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/>
              <a:t>Results and consequences </a:t>
            </a:r>
            <a:r>
              <a:rPr lang="en-CA" altLang="fr-FR" dirty="0" smtClean="0"/>
              <a:t>(2/3</a:t>
            </a:r>
            <a:r>
              <a:rPr lang="en-CA" altLang="fr-FR" dirty="0"/>
              <a:t>)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/>
              <a:t>We </a:t>
            </a:r>
            <a:r>
              <a:rPr lang="en-CA" altLang="fr-FR" dirty="0" smtClean="0"/>
              <a:t>now know what to check in a CODG to </a:t>
            </a:r>
            <a:r>
              <a:rPr lang="en-CA" altLang="fr-FR" dirty="0"/>
              <a:t>maintain </a:t>
            </a:r>
            <a:r>
              <a:rPr lang="en-CA" altLang="fr-FR" dirty="0" smtClean="0"/>
              <a:t>OO-</a:t>
            </a:r>
            <a:r>
              <a:rPr lang="en-CA" altLang="fr-FR" dirty="0" err="1" smtClean="0"/>
              <a:t>serializability</a:t>
            </a:r>
            <a:r>
              <a:rPr lang="en-CA" altLang="fr-FR" dirty="0" smtClean="0"/>
              <a:t> (FCA)</a:t>
            </a:r>
            <a:endParaRPr lang="en-CA" altLang="fr-FR" dirty="0"/>
          </a:p>
          <a:p>
            <a:r>
              <a:rPr lang="en-CA" altLang="fr-FR" dirty="0"/>
              <a:t>A </a:t>
            </a:r>
            <a:r>
              <a:rPr lang="en-CA" altLang="fr-FR" dirty="0" smtClean="0"/>
              <a:t>graph-based </a:t>
            </a:r>
            <a:r>
              <a:rPr lang="en-CA" altLang="fr-FR" dirty="0"/>
              <a:t>editor is </a:t>
            </a:r>
            <a:r>
              <a:rPr lang="en-CA" altLang="fr-FR" i="1" u="sng" dirty="0"/>
              <a:t>complete</a:t>
            </a:r>
            <a:endParaRPr lang="en-CA" altLang="fr-FR" u="sng" dirty="0"/>
          </a:p>
          <a:p>
            <a:r>
              <a:rPr lang="en-CA" altLang="fr-FR" dirty="0"/>
              <a:t>Round-tripping is possible between </a:t>
            </a:r>
            <a:r>
              <a:rPr lang="en-CA" altLang="fr-FR" dirty="0" smtClean="0"/>
              <a:t>FCA CODGs </a:t>
            </a:r>
            <a:r>
              <a:rPr lang="en-CA" altLang="fr-FR" dirty="0"/>
              <a:t>and OO-</a:t>
            </a:r>
            <a:r>
              <a:rPr lang="en-CA" altLang="fr-FR" dirty="0" err="1"/>
              <a:t>TexMECS</a:t>
            </a:r>
            <a:endParaRPr lang="en-CA" altLang="fr-FR" dirty="0"/>
          </a:p>
          <a:p>
            <a:r>
              <a:rPr lang="en-CA" altLang="fr-FR" dirty="0"/>
              <a:t>Results also apply to similar formalisms</a:t>
            </a:r>
          </a:p>
          <a:p>
            <a:pPr lvl="1"/>
            <a:r>
              <a:rPr lang="en-CA" altLang="fr-FR" dirty="0" err="1"/>
              <a:t>TexMECS</a:t>
            </a:r>
            <a:r>
              <a:rPr lang="en-CA" altLang="fr-FR" dirty="0"/>
              <a:t> with more features </a:t>
            </a:r>
            <a:r>
              <a:rPr lang="en-CA" altLang="fr-FR" i="1" u="sng" dirty="0"/>
              <a:t>except</a:t>
            </a:r>
            <a:r>
              <a:rPr lang="en-CA" altLang="fr-FR" dirty="0"/>
              <a:t> virtual and interrupted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/>
              <a:t>Results and consequences </a:t>
            </a:r>
            <a:r>
              <a:rPr lang="en-CA" altLang="fr-FR" dirty="0" smtClean="0"/>
              <a:t>(3/3</a:t>
            </a:r>
            <a:r>
              <a:rPr lang="en-CA" altLang="fr-FR" dirty="0"/>
              <a:t>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If you need to express more complex structures than FCA CODGs, you must extend XML with more than overlap</a:t>
            </a:r>
            <a:endParaRPr lang="en-CA" dirty="0" smtClean="0"/>
          </a:p>
          <a:p>
            <a:pPr lvl="1"/>
            <a:r>
              <a:rPr lang="en-CA" dirty="0" smtClean="0"/>
              <a:t>or, of course, use </a:t>
            </a:r>
            <a:r>
              <a:rPr lang="en-CA" i="1" dirty="0" smtClean="0"/>
              <a:t>ad hoc </a:t>
            </a:r>
            <a:r>
              <a:rPr lang="en-CA" dirty="0" smtClean="0"/>
              <a:t>layers of semantics</a:t>
            </a:r>
            <a:endParaRPr lang="en-CA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48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43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“2011 thorn”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</a:t>
            </a:r>
            <a:r>
              <a:rPr lang="en-CA" dirty="0"/>
              <a:t>do we </a:t>
            </a:r>
            <a:r>
              <a:rPr lang="en-CA" dirty="0" smtClean="0"/>
              <a:t>determine whether </a:t>
            </a:r>
            <a:r>
              <a:rPr lang="en-CA" i="1" dirty="0" smtClean="0"/>
              <a:t>some </a:t>
            </a:r>
            <a:r>
              <a:rPr lang="en-CA" dirty="0" smtClean="0"/>
              <a:t>ordering of the roots of a CODG gives rise to acyclic completions?</a:t>
            </a:r>
            <a:endParaRPr lang="en-CA" dirty="0"/>
          </a:p>
          <a:p>
            <a:pPr lvl="1"/>
            <a:r>
              <a:rPr lang="en-CA" dirty="0"/>
              <a:t>We can try them all…</a:t>
            </a:r>
          </a:p>
          <a:p>
            <a:pPr lvl="1"/>
            <a:r>
              <a:rPr lang="en-CA" dirty="0"/>
              <a:t>But for n roots, there are n! orderings</a:t>
            </a:r>
          </a:p>
          <a:p>
            <a:pPr lvl="2"/>
            <a:r>
              <a:rPr lang="en-CA" dirty="0"/>
              <a:t>That’s a lot</a:t>
            </a:r>
            <a:r>
              <a:rPr lang="en-CA" dirty="0" smtClean="0"/>
              <a:t>…</a:t>
            </a:r>
          </a:p>
          <a:p>
            <a:r>
              <a:rPr lang="en-CA" dirty="0" smtClean="0"/>
              <a:t>How do we </a:t>
            </a:r>
            <a:r>
              <a:rPr lang="en-CA" i="1" dirty="0" smtClean="0"/>
              <a:t>find </a:t>
            </a:r>
            <a:r>
              <a:rPr lang="en-CA" dirty="0" smtClean="0"/>
              <a:t>such a root-ordering?</a:t>
            </a:r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49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38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002A-AE79-44E9-B1CB-4F8D05020838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Any tree </a:t>
            </a:r>
            <a:r>
              <a:rPr lang="en-CA" altLang="fr-FR">
                <a:sym typeface="Symbol" pitchFamily="18" charset="2"/>
              </a:rPr>
              <a:t> an XML document</a:t>
            </a:r>
          </a:p>
        </p:txBody>
      </p:sp>
      <p:sp>
        <p:nvSpPr>
          <p:cNvPr id="495619" name="Oval 3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top</a:t>
            </a:r>
          </a:p>
        </p:txBody>
      </p:sp>
      <p:sp>
        <p:nvSpPr>
          <p:cNvPr id="495620" name="Oval 4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b</a:t>
            </a:r>
          </a:p>
        </p:txBody>
      </p:sp>
      <p:sp>
        <p:nvSpPr>
          <p:cNvPr id="495621" name="Oval 5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c</a:t>
            </a:r>
          </a:p>
        </p:txBody>
      </p:sp>
      <p:sp>
        <p:nvSpPr>
          <p:cNvPr id="495622" name="Rectangle 6"/>
          <p:cNvSpPr>
            <a:spLocks noChangeArrowheads="1"/>
          </p:cNvSpPr>
          <p:nvPr/>
        </p:nvSpPr>
        <p:spPr bwMode="auto">
          <a:xfrm>
            <a:off x="1362075" y="2563813"/>
            <a:ext cx="1403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b="1">
                <a:latin typeface="Courier New" pitchFamily="49" charset="0"/>
              </a:rPr>
              <a:t>&lt;top&gt;</a:t>
            </a:r>
          </a:p>
          <a:p>
            <a:r>
              <a:rPr lang="fr-FR" altLang="fr-FR" b="1">
                <a:latin typeface="Courier New" pitchFamily="49" charset="0"/>
              </a:rPr>
              <a:t>  &lt;a&gt;</a:t>
            </a:r>
          </a:p>
          <a:p>
            <a:r>
              <a:rPr lang="fr-FR" altLang="fr-FR" b="1">
                <a:latin typeface="Courier New" pitchFamily="49" charset="0"/>
              </a:rPr>
              <a:t>    &lt;b/&gt;</a:t>
            </a:r>
          </a:p>
          <a:p>
            <a:r>
              <a:rPr lang="fr-FR" altLang="fr-FR" b="1">
                <a:latin typeface="Courier New" pitchFamily="49" charset="0"/>
              </a:rPr>
              <a:t>  &lt;/a&gt;</a:t>
            </a:r>
          </a:p>
          <a:p>
            <a:r>
              <a:rPr lang="fr-FR" altLang="fr-FR" b="1">
                <a:latin typeface="Courier New" pitchFamily="49" charset="0"/>
              </a:rPr>
              <a:t>  &lt;c/&gt;</a:t>
            </a:r>
          </a:p>
          <a:p>
            <a:r>
              <a:rPr lang="fr-FR" altLang="fr-FR" b="1">
                <a:latin typeface="Courier New" pitchFamily="49" charset="0"/>
              </a:rPr>
              <a:t>&lt;/top&gt;</a:t>
            </a:r>
          </a:p>
        </p:txBody>
      </p:sp>
      <p:sp>
        <p:nvSpPr>
          <p:cNvPr id="495623" name="Rectangle 7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sz="3200">
                <a:latin typeface="Symbol" pitchFamily="18" charset="2"/>
              </a:rPr>
              <a:t>Û</a:t>
            </a:r>
          </a:p>
        </p:txBody>
      </p:sp>
      <p:cxnSp>
        <p:nvCxnSpPr>
          <p:cNvPr id="495624" name="AutoShape 8"/>
          <p:cNvCxnSpPr>
            <a:cxnSpLocks noChangeShapeType="1"/>
            <a:stCxn id="495626" idx="4"/>
            <a:endCxn id="495620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5625" name="AutoShape 9"/>
          <p:cNvCxnSpPr>
            <a:cxnSpLocks noChangeShapeType="1"/>
            <a:stCxn id="495619" idx="5"/>
            <a:endCxn id="495621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5626" name="Oval 10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a</a:t>
            </a:r>
          </a:p>
        </p:txBody>
      </p:sp>
      <p:cxnSp>
        <p:nvCxnSpPr>
          <p:cNvPr id="495627" name="AutoShape 11"/>
          <p:cNvCxnSpPr>
            <a:cxnSpLocks noChangeShapeType="1"/>
            <a:stCxn id="495619" idx="3"/>
            <a:endCxn id="495626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r-FR" dirty="0"/>
              <a:t>3. </a:t>
            </a:r>
            <a:r>
              <a:rPr lang="en-US" altLang="fr-FR" dirty="0" smtClean="0"/>
              <a:t>Solution </a:t>
            </a:r>
            <a:r>
              <a:rPr lang="en-US" altLang="fr-FR" dirty="0"/>
              <a:t>to the 2011 </a:t>
            </a:r>
            <a:r>
              <a:rPr lang="en-US" altLang="fr-FR" dirty="0" smtClean="0"/>
              <a:t>thorn</a:t>
            </a:r>
            <a:endParaRPr lang="fr-CA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50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56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Take pairs of roots</a:t>
            </a:r>
            <a:endParaRPr lang="en-CA" dirty="0"/>
          </a:p>
        </p:txBody>
      </p:sp>
      <p:sp>
        <p:nvSpPr>
          <p:cNvPr id="25" name="Espace réservé du contenu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“only” n</a:t>
            </a:r>
            <a:r>
              <a:rPr lang="en-CA" baseline="30000" dirty="0" smtClean="0"/>
              <a:t>2</a:t>
            </a:r>
            <a:r>
              <a:rPr lang="en-CA" dirty="0"/>
              <a:t> </a:t>
            </a:r>
            <a:r>
              <a:rPr lang="en-CA" dirty="0" smtClean="0"/>
              <a:t>pairs</a:t>
            </a:r>
          </a:p>
          <a:p>
            <a:r>
              <a:rPr lang="en-CA" dirty="0" smtClean="0"/>
              <a:t>Look for one of these patterns: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If found, conclude: r </a:t>
            </a:r>
            <a:r>
              <a:rPr lang="en-CA" i="1" dirty="0" smtClean="0"/>
              <a:t>must start before </a:t>
            </a:r>
            <a:r>
              <a:rPr lang="en-CA" dirty="0" smtClean="0"/>
              <a:t>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51</a:t>
            </a:fld>
            <a:endParaRPr lang="fr-FR" altLang="fr-FR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2362200" y="43053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x</a:t>
            </a:r>
          </a:p>
        </p:txBody>
      </p:sp>
      <p:cxnSp>
        <p:nvCxnSpPr>
          <p:cNvPr id="8" name="AutoShape 17"/>
          <p:cNvCxnSpPr>
            <a:cxnSpLocks noChangeShapeType="1"/>
            <a:stCxn id="10" idx="4"/>
            <a:endCxn id="7" idx="0"/>
          </p:cNvCxnSpPr>
          <p:nvPr/>
        </p:nvCxnSpPr>
        <p:spPr bwMode="auto">
          <a:xfrm>
            <a:off x="2667000" y="3848100"/>
            <a:ext cx="0" cy="457200"/>
          </a:xfrm>
          <a:prstGeom prst="straightConnector1">
            <a:avLst/>
          </a:prstGeom>
          <a:noFill/>
          <a:ln w="5715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3429000" y="43053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y</a:t>
            </a: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>
            <a:off x="2362200" y="32766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r</a:t>
            </a:r>
          </a:p>
        </p:txBody>
      </p:sp>
      <p:sp>
        <p:nvSpPr>
          <p:cNvPr id="11" name="Oval 22"/>
          <p:cNvSpPr>
            <a:spLocks noChangeArrowheads="1"/>
          </p:cNvSpPr>
          <p:nvPr/>
        </p:nvSpPr>
        <p:spPr bwMode="auto">
          <a:xfrm>
            <a:off x="3429000" y="32766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s</a:t>
            </a:r>
          </a:p>
        </p:txBody>
      </p:sp>
      <p:cxnSp>
        <p:nvCxnSpPr>
          <p:cNvPr id="12" name="AutoShape 3"/>
          <p:cNvCxnSpPr>
            <a:cxnSpLocks noChangeShapeType="1"/>
            <a:stCxn id="11" idx="3"/>
            <a:endCxn id="7" idx="7"/>
          </p:cNvCxnSpPr>
          <p:nvPr/>
        </p:nvCxnSpPr>
        <p:spPr bwMode="auto">
          <a:xfrm flipH="1">
            <a:off x="2882526" y="3764406"/>
            <a:ext cx="635748" cy="624588"/>
          </a:xfrm>
          <a:prstGeom prst="straightConnector1">
            <a:avLst/>
          </a:prstGeom>
          <a:noFill/>
          <a:ln w="5715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5"/>
          <p:cNvCxnSpPr>
            <a:cxnSpLocks noChangeShapeType="1"/>
            <a:stCxn id="9" idx="2"/>
            <a:endCxn id="7" idx="6"/>
          </p:cNvCxnSpPr>
          <p:nvPr/>
        </p:nvCxnSpPr>
        <p:spPr bwMode="auto">
          <a:xfrm flipH="1">
            <a:off x="2971800" y="4591050"/>
            <a:ext cx="457200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prstDash val="sysDot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7"/>
          <p:cNvCxnSpPr>
            <a:cxnSpLocks noChangeShapeType="1"/>
            <a:stCxn id="11" idx="4"/>
            <a:endCxn id="9" idx="0"/>
          </p:cNvCxnSpPr>
          <p:nvPr/>
        </p:nvCxnSpPr>
        <p:spPr bwMode="auto">
          <a:xfrm>
            <a:off x="3733800" y="3848100"/>
            <a:ext cx="0" cy="457200"/>
          </a:xfrm>
          <a:prstGeom prst="straightConnector1">
            <a:avLst/>
          </a:prstGeom>
          <a:noFill/>
          <a:ln w="5715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3094562" y="3913187"/>
            <a:ext cx="296333" cy="2778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 sz="3600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876800" y="43053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x</a:t>
            </a:r>
          </a:p>
        </p:txBody>
      </p:sp>
      <p:cxnSp>
        <p:nvCxnSpPr>
          <p:cNvPr id="17" name="AutoShape 17"/>
          <p:cNvCxnSpPr>
            <a:cxnSpLocks noChangeShapeType="1"/>
            <a:stCxn id="19" idx="4"/>
            <a:endCxn id="16" idx="0"/>
          </p:cNvCxnSpPr>
          <p:nvPr/>
        </p:nvCxnSpPr>
        <p:spPr bwMode="auto">
          <a:xfrm>
            <a:off x="5181600" y="3848100"/>
            <a:ext cx="0" cy="457200"/>
          </a:xfrm>
          <a:prstGeom prst="straightConnector1">
            <a:avLst/>
          </a:prstGeom>
          <a:noFill/>
          <a:ln w="5715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5943600" y="43053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y</a:t>
            </a: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4876800" y="32766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r</a:t>
            </a:r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5943600" y="3276600"/>
            <a:ext cx="609600" cy="571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600"/>
              <a:t>s</a:t>
            </a:r>
          </a:p>
        </p:txBody>
      </p:sp>
      <p:cxnSp>
        <p:nvCxnSpPr>
          <p:cNvPr id="21" name="AutoShape 3"/>
          <p:cNvCxnSpPr>
            <a:cxnSpLocks noChangeShapeType="1"/>
            <a:stCxn id="19" idx="5"/>
            <a:endCxn id="18" idx="1"/>
          </p:cNvCxnSpPr>
          <p:nvPr/>
        </p:nvCxnSpPr>
        <p:spPr bwMode="auto">
          <a:xfrm>
            <a:off x="5397126" y="3764406"/>
            <a:ext cx="635748" cy="624588"/>
          </a:xfrm>
          <a:prstGeom prst="straightConnector1">
            <a:avLst/>
          </a:prstGeom>
          <a:noFill/>
          <a:ln w="5715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5"/>
          <p:cNvCxnSpPr>
            <a:cxnSpLocks noChangeShapeType="1"/>
            <a:stCxn id="18" idx="2"/>
            <a:endCxn id="16" idx="6"/>
          </p:cNvCxnSpPr>
          <p:nvPr/>
        </p:nvCxnSpPr>
        <p:spPr bwMode="auto">
          <a:xfrm flipH="1">
            <a:off x="5486400" y="4591050"/>
            <a:ext cx="457200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prstDash val="sysDot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17"/>
          <p:cNvCxnSpPr>
            <a:cxnSpLocks noChangeShapeType="1"/>
            <a:stCxn id="20" idx="4"/>
            <a:endCxn id="18" idx="0"/>
          </p:cNvCxnSpPr>
          <p:nvPr/>
        </p:nvCxnSpPr>
        <p:spPr bwMode="auto">
          <a:xfrm>
            <a:off x="6248400" y="3848100"/>
            <a:ext cx="0" cy="457200"/>
          </a:xfrm>
          <a:prstGeom prst="straightConnector1">
            <a:avLst/>
          </a:prstGeom>
          <a:noFill/>
          <a:ln w="5715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Line 14"/>
          <p:cNvSpPr>
            <a:spLocks noChangeShapeType="1"/>
          </p:cNvSpPr>
          <p:nvPr/>
        </p:nvSpPr>
        <p:spPr bwMode="auto">
          <a:xfrm flipV="1">
            <a:off x="5558365" y="3886200"/>
            <a:ext cx="296333" cy="2778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 sz="3600"/>
          </a:p>
        </p:txBody>
      </p:sp>
    </p:spTree>
    <p:extLst>
      <p:ext uri="{BB962C8B-B14F-4D97-AF65-F5344CB8AC3E}">
        <p14:creationId xmlns:p14="http://schemas.microsoft.com/office/powerpoint/2010/main" val="3909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52</a:t>
            </a:fld>
            <a:endParaRPr lang="fr-FR" altLang="fr-FR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5105400" y="4038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/>
              <a:t>s</a:t>
            </a:r>
          </a:p>
        </p:txBody>
      </p:sp>
      <p:cxnSp>
        <p:nvCxnSpPr>
          <p:cNvPr id="7" name="AutoShape 3"/>
          <p:cNvCxnSpPr>
            <a:cxnSpLocks noChangeShapeType="1"/>
            <a:stCxn id="11" idx="5"/>
            <a:endCxn id="10" idx="1"/>
          </p:cNvCxnSpPr>
          <p:nvPr/>
        </p:nvCxnSpPr>
        <p:spPr bwMode="auto">
          <a:xfrm>
            <a:off x="3427085" y="4461365"/>
            <a:ext cx="156230" cy="453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5"/>
          <p:cNvCxnSpPr>
            <a:cxnSpLocks noChangeShapeType="1"/>
            <a:stCxn id="13" idx="3"/>
            <a:endCxn id="10" idx="7"/>
          </p:cNvCxnSpPr>
          <p:nvPr/>
        </p:nvCxnSpPr>
        <p:spPr bwMode="auto">
          <a:xfrm flipH="1">
            <a:off x="3960485" y="4461365"/>
            <a:ext cx="156230" cy="453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495800" y="4842365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y</a:t>
            </a:r>
            <a:endParaRPr lang="fr-FR" sz="2800" dirty="0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505200" y="4842365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971800" y="4038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r</a:t>
            </a:r>
            <a:endParaRPr lang="fr-FR" sz="2800" dirty="0"/>
          </a:p>
        </p:txBody>
      </p:sp>
      <p:cxnSp>
        <p:nvCxnSpPr>
          <p:cNvPr id="12" name="AutoShape 9"/>
          <p:cNvCxnSpPr>
            <a:cxnSpLocks noChangeShapeType="1"/>
            <a:stCxn id="13" idx="5"/>
            <a:endCxn id="9" idx="1"/>
          </p:cNvCxnSpPr>
          <p:nvPr/>
        </p:nvCxnSpPr>
        <p:spPr bwMode="auto">
          <a:xfrm>
            <a:off x="4493885" y="4461365"/>
            <a:ext cx="80030" cy="453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4038600" y="4038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sz="2800" dirty="0"/>
          </a:p>
        </p:txBody>
      </p:sp>
      <p:cxnSp>
        <p:nvCxnSpPr>
          <p:cNvPr id="14" name="AutoShape 9"/>
          <p:cNvCxnSpPr>
            <a:cxnSpLocks noChangeShapeType="1"/>
            <a:stCxn id="6" idx="3"/>
            <a:endCxn id="9" idx="7"/>
          </p:cNvCxnSpPr>
          <p:nvPr/>
        </p:nvCxnSpPr>
        <p:spPr bwMode="auto">
          <a:xfrm flipH="1">
            <a:off x="4951085" y="4461365"/>
            <a:ext cx="232430" cy="453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1524000" y="2895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/>
              <a:t>x</a:t>
            </a:r>
          </a:p>
        </p:txBody>
      </p:sp>
      <p:cxnSp>
        <p:nvCxnSpPr>
          <p:cNvPr id="16" name="AutoShape 17"/>
          <p:cNvCxnSpPr>
            <a:cxnSpLocks noChangeShapeType="1"/>
            <a:stCxn id="21" idx="3"/>
            <a:endCxn id="15" idx="7"/>
          </p:cNvCxnSpPr>
          <p:nvPr/>
        </p:nvCxnSpPr>
        <p:spPr bwMode="auto">
          <a:xfrm flipH="1">
            <a:off x="1979285" y="2175365"/>
            <a:ext cx="842030" cy="79277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8"/>
          <p:cNvCxnSpPr>
            <a:cxnSpLocks noChangeShapeType="1"/>
            <a:stCxn id="20" idx="4"/>
            <a:endCxn id="15" idx="0"/>
          </p:cNvCxnSpPr>
          <p:nvPr/>
        </p:nvCxnSpPr>
        <p:spPr bwMode="auto">
          <a:xfrm>
            <a:off x="1790700" y="2247900"/>
            <a:ext cx="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9"/>
          <p:cNvCxnSpPr>
            <a:cxnSpLocks noChangeShapeType="1"/>
            <a:stCxn id="21" idx="4"/>
            <a:endCxn id="19" idx="0"/>
          </p:cNvCxnSpPr>
          <p:nvPr/>
        </p:nvCxnSpPr>
        <p:spPr bwMode="auto">
          <a:xfrm>
            <a:off x="3009900" y="2247900"/>
            <a:ext cx="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2743200" y="2895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/>
              <a:t>y</a:t>
            </a: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1524000" y="1752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/>
              <a:t>r</a:t>
            </a: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2743200" y="1752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/>
              <a:t>s</a:t>
            </a:r>
          </a:p>
        </p:txBody>
      </p:sp>
      <p:sp>
        <p:nvSpPr>
          <p:cNvPr id="22" name="Oval 16"/>
          <p:cNvSpPr>
            <a:spLocks noChangeArrowheads="1"/>
          </p:cNvSpPr>
          <p:nvPr/>
        </p:nvSpPr>
        <p:spPr bwMode="auto">
          <a:xfrm>
            <a:off x="5334000" y="28575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/>
              <a:t>x</a:t>
            </a:r>
          </a:p>
        </p:txBody>
      </p:sp>
      <p:cxnSp>
        <p:nvCxnSpPr>
          <p:cNvPr id="23" name="AutoShape 17"/>
          <p:cNvCxnSpPr>
            <a:cxnSpLocks noChangeShapeType="1"/>
            <a:stCxn id="27" idx="5"/>
            <a:endCxn id="26" idx="1"/>
          </p:cNvCxnSpPr>
          <p:nvPr/>
        </p:nvCxnSpPr>
        <p:spPr bwMode="auto">
          <a:xfrm>
            <a:off x="5789285" y="2175365"/>
            <a:ext cx="689630" cy="75467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8"/>
          <p:cNvCxnSpPr>
            <a:cxnSpLocks noChangeShapeType="1"/>
            <a:stCxn id="27" idx="4"/>
            <a:endCxn id="22" idx="0"/>
          </p:cNvCxnSpPr>
          <p:nvPr/>
        </p:nvCxnSpPr>
        <p:spPr bwMode="auto">
          <a:xfrm>
            <a:off x="5600700" y="22479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19"/>
          <p:cNvCxnSpPr>
            <a:cxnSpLocks noChangeShapeType="1"/>
            <a:stCxn id="28" idx="4"/>
            <a:endCxn id="26" idx="0"/>
          </p:cNvCxnSpPr>
          <p:nvPr/>
        </p:nvCxnSpPr>
        <p:spPr bwMode="auto">
          <a:xfrm>
            <a:off x="6667500" y="22479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0"/>
          <p:cNvSpPr>
            <a:spLocks noChangeArrowheads="1"/>
          </p:cNvSpPr>
          <p:nvPr/>
        </p:nvSpPr>
        <p:spPr bwMode="auto">
          <a:xfrm>
            <a:off x="6400800" y="28575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/>
              <a:t>y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5334000" y="1752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 dirty="0"/>
              <a:t>r</a:t>
            </a:r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6400800" y="1752600"/>
            <a:ext cx="533400" cy="495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CA" sz="3200"/>
              <a:t>s</a:t>
            </a:r>
          </a:p>
        </p:txBody>
      </p:sp>
      <p:cxnSp>
        <p:nvCxnSpPr>
          <p:cNvPr id="29" name="AutoShape 11"/>
          <p:cNvCxnSpPr>
            <a:cxnSpLocks noChangeShapeType="1"/>
            <a:stCxn id="15" idx="6"/>
            <a:endCxn id="19" idx="2"/>
          </p:cNvCxnSpPr>
          <p:nvPr/>
        </p:nvCxnSpPr>
        <p:spPr bwMode="auto">
          <a:xfrm>
            <a:off x="2057400" y="3143250"/>
            <a:ext cx="685800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11"/>
          <p:cNvCxnSpPr>
            <a:cxnSpLocks noChangeShapeType="1"/>
            <a:stCxn id="22" idx="6"/>
            <a:endCxn id="26" idx="2"/>
          </p:cNvCxnSpPr>
          <p:nvPr/>
        </p:nvCxnSpPr>
        <p:spPr bwMode="auto">
          <a:xfrm>
            <a:off x="5867400" y="3105150"/>
            <a:ext cx="533400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11"/>
          <p:cNvCxnSpPr>
            <a:cxnSpLocks noChangeShapeType="1"/>
            <a:stCxn id="10" idx="6"/>
            <a:endCxn id="9" idx="2"/>
          </p:cNvCxnSpPr>
          <p:nvPr/>
        </p:nvCxnSpPr>
        <p:spPr bwMode="auto">
          <a:xfrm>
            <a:off x="4038600" y="5090015"/>
            <a:ext cx="457200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957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point</a:t>
            </a:r>
            <a:endParaRPr lang="en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processing all pairs of roots</a:t>
            </a:r>
          </a:p>
          <a:p>
            <a:r>
              <a:rPr lang="en-CA" dirty="0" smtClean="0"/>
              <a:t>if no cycle has been found</a:t>
            </a:r>
          </a:p>
          <a:p>
            <a:r>
              <a:rPr lang="en-CA" dirty="0" smtClean="0"/>
              <a:t>then, the CODG is FCA</a:t>
            </a:r>
            <a:endParaRPr lang="en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469E-79C7-4703-AAA5-6D59FF04BE5C}" type="slidenum">
              <a:rPr lang="fr-FR" altLang="fr-FR" smtClean="0"/>
              <a:pPr/>
              <a:t>53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50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Last point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CA" dirty="0" smtClean="0"/>
              <a:t>Some pairs may remain unordered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They can be ordered “almost” randomly to get a complete root-ordering</a:t>
            </a:r>
          </a:p>
          <a:p>
            <a:pPr lvl="1"/>
            <a:r>
              <a:rPr lang="en-CA" dirty="0" smtClean="0"/>
              <a:t>and, hence, an OO-</a:t>
            </a:r>
            <a:r>
              <a:rPr lang="en-CA" dirty="0" err="1" smtClean="0"/>
              <a:t>TexMECS</a:t>
            </a:r>
            <a:r>
              <a:rPr lang="en-CA" dirty="0" smtClean="0"/>
              <a:t> serialization</a:t>
            </a:r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BFA3-A329-452E-B8EE-B17EFC132B7B}" type="slidenum">
              <a:rPr lang="fr-FR" altLang="fr-FR" smtClean="0"/>
              <a:pPr/>
              <a:t>54</a:t>
            </a:fld>
            <a:endParaRPr lang="fr-FR" altLang="fr-FR"/>
          </a:p>
        </p:txBody>
      </p:sp>
      <p:cxnSp>
        <p:nvCxnSpPr>
          <p:cNvPr id="6" name="AutoShape 3"/>
          <p:cNvCxnSpPr>
            <a:cxnSpLocks noChangeShapeType="1"/>
            <a:stCxn id="9" idx="5"/>
            <a:endCxn id="8" idx="1"/>
          </p:cNvCxnSpPr>
          <p:nvPr/>
        </p:nvCxnSpPr>
        <p:spPr bwMode="auto">
          <a:xfrm>
            <a:off x="3671539" y="3386581"/>
            <a:ext cx="156230" cy="25892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5"/>
          <p:cNvCxnSpPr>
            <a:cxnSpLocks noChangeShapeType="1"/>
            <a:stCxn id="10" idx="3"/>
            <a:endCxn id="8" idx="7"/>
          </p:cNvCxnSpPr>
          <p:nvPr/>
        </p:nvCxnSpPr>
        <p:spPr bwMode="auto">
          <a:xfrm flipH="1">
            <a:off x="4204939" y="3386581"/>
            <a:ext cx="156230" cy="25892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749654" y="3564985"/>
            <a:ext cx="533400" cy="54981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216254" y="2917285"/>
            <a:ext cx="533400" cy="54981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r</a:t>
            </a:r>
            <a:endParaRPr lang="fr-FR" sz="2800" dirty="0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283054" y="2917285"/>
            <a:ext cx="533400" cy="54981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y</a:t>
            </a:r>
            <a:endParaRPr lang="fr-FR" sz="2800" dirty="0"/>
          </a:p>
        </p:txBody>
      </p:sp>
      <p:sp>
        <p:nvSpPr>
          <p:cNvPr id="11" name="Oval 2"/>
          <p:cNvSpPr>
            <a:spLocks noChangeArrowheads="1"/>
          </p:cNvSpPr>
          <p:nvPr/>
        </p:nvSpPr>
        <p:spPr bwMode="auto">
          <a:xfrm>
            <a:off x="4876800" y="2326735"/>
            <a:ext cx="533400" cy="54981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/>
              <a:t>t</a:t>
            </a:r>
          </a:p>
        </p:txBody>
      </p:sp>
      <p:cxnSp>
        <p:nvCxnSpPr>
          <p:cNvPr id="12" name="AutoShape 9"/>
          <p:cNvCxnSpPr>
            <a:cxnSpLocks noChangeShapeType="1"/>
            <a:stCxn id="14" idx="5"/>
            <a:endCxn id="10" idx="1"/>
          </p:cNvCxnSpPr>
          <p:nvPr/>
        </p:nvCxnSpPr>
        <p:spPr bwMode="auto">
          <a:xfrm>
            <a:off x="4281139" y="2755296"/>
            <a:ext cx="80030" cy="24250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  <a:stCxn id="11" idx="3"/>
            <a:endCxn id="10" idx="7"/>
          </p:cNvCxnSpPr>
          <p:nvPr/>
        </p:nvCxnSpPr>
        <p:spPr bwMode="auto">
          <a:xfrm flipH="1">
            <a:off x="4738339" y="2796031"/>
            <a:ext cx="216576" cy="20177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3825854" y="2286000"/>
            <a:ext cx="533400" cy="54981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0029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FCA can be determined in poly-time</a:t>
            </a:r>
          </a:p>
          <a:p>
            <a:r>
              <a:rPr lang="en-CA" dirty="0" smtClean="0"/>
              <a:t>An </a:t>
            </a:r>
            <a:r>
              <a:rPr lang="en-CA" dirty="0"/>
              <a:t>OO-</a:t>
            </a:r>
            <a:r>
              <a:rPr lang="en-CA" dirty="0" err="1"/>
              <a:t>TexMECS</a:t>
            </a:r>
            <a:r>
              <a:rPr lang="en-CA" dirty="0"/>
              <a:t> </a:t>
            </a:r>
            <a:r>
              <a:rPr lang="en-CA" dirty="0" smtClean="0"/>
              <a:t>serialization of an FCA CODG can be computed in poly-time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Yves </a:t>
            </a:r>
            <a:r>
              <a:rPr lang="en-CA" dirty="0" err="1" smtClean="0"/>
              <a:t>Marcoux</a:t>
            </a:r>
            <a:r>
              <a:rPr lang="en-CA" dirty="0" smtClean="0"/>
              <a:t> - Balisage 2013</a:t>
            </a:r>
            <a:endParaRPr lang="en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7629-0405-42BD-A833-A36AB662C6A4}" type="slidenum">
              <a:rPr lang="en-CA" smtClean="0"/>
              <a:pPr/>
              <a:t>55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56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174D-A9AC-4AAF-8C28-61A3C12E8B54}" type="slidenum">
              <a:rPr lang="fr-FR" altLang="fr-FR"/>
              <a:pPr/>
              <a:t>56</a:t>
            </a:fld>
            <a:endParaRPr lang="fr-FR" altLang="fr-FR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/>
              <a:t>4</a:t>
            </a:r>
            <a:r>
              <a:rPr lang="en-CA" altLang="fr-FR" dirty="0" smtClean="0"/>
              <a:t>. Future </a:t>
            </a:r>
            <a:r>
              <a:rPr lang="en-CA" altLang="fr-FR" dirty="0"/>
              <a:t>work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/>
              <a:t>Optimal algorithm for </a:t>
            </a:r>
            <a:r>
              <a:rPr lang="en-CA" altLang="fr-FR" dirty="0" smtClean="0"/>
              <a:t>verification of FCA</a:t>
            </a:r>
            <a:endParaRPr lang="en-CA" altLang="fr-FR" dirty="0"/>
          </a:p>
          <a:p>
            <a:r>
              <a:rPr lang="en-CA" altLang="fr-FR" dirty="0"/>
              <a:t>Optimal serialization </a:t>
            </a:r>
            <a:r>
              <a:rPr lang="en-CA" altLang="fr-FR" dirty="0" smtClean="0"/>
              <a:t>algorithm</a:t>
            </a:r>
          </a:p>
          <a:p>
            <a:r>
              <a:rPr lang="en-CA" altLang="fr-FR" dirty="0" smtClean="0"/>
              <a:t>Exact relationships with GODDAGs, in particular, </a:t>
            </a:r>
            <a:r>
              <a:rPr lang="en-CA" altLang="fr-FR" i="1" dirty="0" smtClean="0"/>
              <a:t>restricted</a:t>
            </a:r>
            <a:r>
              <a:rPr lang="en-CA" altLang="fr-FR" dirty="0" smtClean="0"/>
              <a:t> GODDAGs (</a:t>
            </a:r>
            <a:r>
              <a:rPr lang="en-CA" altLang="fr-FR" dirty="0" err="1" smtClean="0"/>
              <a:t>SMcQ</a:t>
            </a:r>
            <a:r>
              <a:rPr lang="en-CA" altLang="fr-FR" dirty="0" smtClean="0"/>
              <a:t> &amp; </a:t>
            </a:r>
            <a:r>
              <a:rPr lang="en-CA" altLang="fr-FR" dirty="0" err="1" smtClean="0"/>
              <a:t>Huitfeldt</a:t>
            </a:r>
            <a:r>
              <a:rPr lang="en-CA" altLang="fr-FR" dirty="0" smtClean="0"/>
              <a:t> 2004)</a:t>
            </a:r>
            <a:endParaRPr lang="en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E9E-2412-43F0-A30F-57B2DE83519D}" type="slidenum">
              <a:rPr lang="fr-FR" altLang="fr-FR"/>
              <a:pPr/>
              <a:t>57</a:t>
            </a:fld>
            <a:endParaRPr lang="fr-FR" altLang="fr-FR"/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fr-FR"/>
              <a:t>Thank you !</a:t>
            </a:r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fr-FR" dirty="0"/>
              <a:t>Questions ?</a:t>
            </a:r>
          </a:p>
          <a:p>
            <a:endParaRPr lang="en-CA" altLang="fr-FR" dirty="0"/>
          </a:p>
          <a:p>
            <a:r>
              <a:rPr lang="en-CA" altLang="fr-FR" dirty="0"/>
              <a:t>&lt;</a:t>
            </a:r>
            <a:r>
              <a:rPr lang="en-CA" altLang="fr-FR" dirty="0" smtClean="0"/>
              <a:t>ymarcoux@gmail.com&gt;</a:t>
            </a:r>
            <a:endParaRPr lang="en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E9B8-EE61-4207-8481-BA8D1666613C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Any tree </a:t>
            </a:r>
            <a:r>
              <a:rPr lang="en-CA" altLang="fr-FR">
                <a:sym typeface="Symbol" pitchFamily="18" charset="2"/>
              </a:rPr>
              <a:t> an XML document</a:t>
            </a:r>
          </a:p>
        </p:txBody>
      </p:sp>
      <p:sp>
        <p:nvSpPr>
          <p:cNvPr id="493571" name="Oval 3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top</a:t>
            </a:r>
          </a:p>
        </p:txBody>
      </p:sp>
      <p:sp>
        <p:nvSpPr>
          <p:cNvPr id="493572" name="Oval 4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b</a:t>
            </a:r>
          </a:p>
        </p:txBody>
      </p:sp>
      <p:sp>
        <p:nvSpPr>
          <p:cNvPr id="493573" name="Oval 5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c</a:t>
            </a:r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1362075" y="2563813"/>
            <a:ext cx="247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b="1">
                <a:latin typeface="Courier New" pitchFamily="49" charset="0"/>
              </a:rPr>
              <a:t>&lt;top&gt;</a:t>
            </a:r>
          </a:p>
          <a:p>
            <a:r>
              <a:rPr lang="fr-FR" altLang="fr-FR" b="1">
                <a:latin typeface="Courier New" pitchFamily="49" charset="0"/>
              </a:rPr>
              <a:t>  &lt;a&gt;</a:t>
            </a:r>
          </a:p>
          <a:p>
            <a:r>
              <a:rPr lang="fr-FR" altLang="fr-FR" b="1">
                <a:latin typeface="Courier New" pitchFamily="49" charset="0"/>
              </a:rPr>
              <a:t>    &lt;b/&gt;</a:t>
            </a:r>
          </a:p>
          <a:p>
            <a:r>
              <a:rPr lang="fr-FR" altLang="fr-FR" b="1">
                <a:latin typeface="Courier New" pitchFamily="49" charset="0"/>
              </a:rPr>
              <a:t>    </a:t>
            </a:r>
            <a:r>
              <a:rPr lang="fr-FR" altLang="fr-FR" b="1">
                <a:solidFill>
                  <a:srgbClr val="FF0000"/>
                </a:solidFill>
                <a:latin typeface="Courier New" pitchFamily="49" charset="0"/>
              </a:rPr>
              <a:t>&lt;d&gt;&lt;e/&gt;&lt;/d&gt;</a:t>
            </a:r>
          </a:p>
          <a:p>
            <a:r>
              <a:rPr lang="fr-FR" altLang="fr-FR" b="1">
                <a:latin typeface="Courier New" pitchFamily="49" charset="0"/>
              </a:rPr>
              <a:t>  &lt;/a&gt;</a:t>
            </a:r>
          </a:p>
          <a:p>
            <a:r>
              <a:rPr lang="fr-FR" altLang="fr-FR" b="1">
                <a:latin typeface="Courier New" pitchFamily="49" charset="0"/>
              </a:rPr>
              <a:t>  &lt;c/&gt;</a:t>
            </a:r>
          </a:p>
          <a:p>
            <a:r>
              <a:rPr lang="fr-FR" altLang="fr-FR" b="1">
                <a:latin typeface="Courier New" pitchFamily="49" charset="0"/>
              </a:rPr>
              <a:t>&lt;/top&gt;</a:t>
            </a:r>
          </a:p>
        </p:txBody>
      </p:sp>
      <p:sp>
        <p:nvSpPr>
          <p:cNvPr id="493575" name="Rectangle 7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altLang="fr-FR" sz="3200">
                <a:latin typeface="Symbol" pitchFamily="18" charset="2"/>
              </a:rPr>
              <a:t>Û</a:t>
            </a:r>
          </a:p>
        </p:txBody>
      </p:sp>
      <p:cxnSp>
        <p:nvCxnSpPr>
          <p:cNvPr id="493576" name="AutoShape 8"/>
          <p:cNvCxnSpPr>
            <a:cxnSpLocks noChangeShapeType="1"/>
            <a:stCxn id="493578" idx="4"/>
            <a:endCxn id="493572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77" name="AutoShape 9"/>
          <p:cNvCxnSpPr>
            <a:cxnSpLocks noChangeShapeType="1"/>
            <a:stCxn id="493571" idx="5"/>
            <a:endCxn id="493573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78" name="Oval 10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/>
              <a:t>a</a:t>
            </a:r>
          </a:p>
        </p:txBody>
      </p:sp>
      <p:cxnSp>
        <p:nvCxnSpPr>
          <p:cNvPr id="493579" name="AutoShape 11"/>
          <p:cNvCxnSpPr>
            <a:cxnSpLocks noChangeShapeType="1"/>
            <a:stCxn id="493571" idx="3"/>
            <a:endCxn id="493578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0" name="Oval 12"/>
          <p:cNvSpPr>
            <a:spLocks noChangeArrowheads="1"/>
          </p:cNvSpPr>
          <p:nvPr/>
        </p:nvSpPr>
        <p:spPr bwMode="auto">
          <a:xfrm>
            <a:off x="6784975" y="5108575"/>
            <a:ext cx="682625" cy="6826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93581" name="AutoShape 13"/>
          <p:cNvCxnSpPr>
            <a:cxnSpLocks noChangeShapeType="1"/>
            <a:stCxn id="493582" idx="4"/>
            <a:endCxn id="493580" idx="0"/>
          </p:cNvCxnSpPr>
          <p:nvPr/>
        </p:nvCxnSpPr>
        <p:spPr bwMode="auto">
          <a:xfrm>
            <a:off x="7123113" y="4778375"/>
            <a:ext cx="3175" cy="3302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2" name="Oval 14"/>
          <p:cNvSpPr>
            <a:spLocks noChangeArrowheads="1"/>
          </p:cNvSpPr>
          <p:nvPr/>
        </p:nvSpPr>
        <p:spPr bwMode="auto">
          <a:xfrm>
            <a:off x="6781800" y="4095750"/>
            <a:ext cx="682625" cy="6826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altLang="fr-FR" sz="180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493583" name="AutoShape 15"/>
          <p:cNvCxnSpPr>
            <a:cxnSpLocks noChangeShapeType="1"/>
            <a:stCxn id="493578" idx="5"/>
            <a:endCxn id="493582" idx="1"/>
          </p:cNvCxnSpPr>
          <p:nvPr/>
        </p:nvCxnSpPr>
        <p:spPr bwMode="auto">
          <a:xfrm>
            <a:off x="6373813" y="3633788"/>
            <a:ext cx="508000" cy="5619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4" name="Text Box 16"/>
          <p:cNvSpPr txBox="1">
            <a:spLocks noChangeArrowheads="1"/>
          </p:cNvSpPr>
          <p:nvPr/>
        </p:nvSpPr>
        <p:spPr bwMode="auto">
          <a:xfrm>
            <a:off x="900113" y="5246688"/>
            <a:ext cx="3938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CA" altLang="fr-FR" sz="2800" b="1"/>
              <a:t>Perfect isomorphism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DDA-1570-4ABC-8113-2F678E08949C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 dirty="0" smtClean="0"/>
              <a:t>In a graph-based editor…</a:t>
            </a:r>
            <a:endParaRPr lang="en-CA" altLang="fr-FR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 dirty="0" smtClean="0"/>
              <a:t>It </a:t>
            </a:r>
            <a:r>
              <a:rPr lang="en-CA" altLang="fr-FR" dirty="0"/>
              <a:t>suffices to make sure that the graph remains a </a:t>
            </a:r>
            <a:r>
              <a:rPr lang="en-CA" altLang="fr-FR" dirty="0" smtClean="0"/>
              <a:t>tree</a:t>
            </a:r>
          </a:p>
          <a:p>
            <a:pPr lvl="1"/>
            <a:r>
              <a:rPr lang="en-CA" altLang="fr-FR" dirty="0" smtClean="0"/>
              <a:t>Guarantees </a:t>
            </a:r>
            <a:r>
              <a:rPr lang="en-CA" altLang="fr-FR" dirty="0" err="1" smtClean="0"/>
              <a:t>serializability</a:t>
            </a:r>
            <a:r>
              <a:rPr lang="en-CA" altLang="fr-FR" dirty="0" smtClean="0"/>
              <a:t> as an XML document</a:t>
            </a:r>
            <a:endParaRPr lang="en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E0A8-81EB-4008-B747-385C632E8563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4997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fr-FR" dirty="0" smtClean="0"/>
              <a:t>Overlap</a:t>
            </a:r>
            <a:r>
              <a:rPr lang="en-CA" altLang="fr-FR" dirty="0"/>
              <a:t>, in markup and structure</a:t>
            </a:r>
          </a:p>
        </p:txBody>
      </p:sp>
      <p:sp>
        <p:nvSpPr>
          <p:cNvPr id="4997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Yves Marcoux - Balisage 2013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099-AE04-45A9-BE3B-145D83534FE7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Problem of overlap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fr-FR"/>
              <a:t>In real life (outside of XML documents!), information is often not purely hierarchical</a:t>
            </a:r>
          </a:p>
          <a:p>
            <a:r>
              <a:rPr lang="en-CA" altLang="fr-FR"/>
              <a:t>Classical examples:</a:t>
            </a:r>
          </a:p>
          <a:p>
            <a:pPr lvl="1"/>
            <a:r>
              <a:rPr lang="en-CA" altLang="fr-FR"/>
              <a:t>verse structure </a:t>
            </a:r>
            <a:r>
              <a:rPr lang="en-CA" altLang="fr-FR" i="1"/>
              <a:t>vs</a:t>
            </a:r>
            <a:r>
              <a:rPr lang="en-CA" altLang="fr-FR"/>
              <a:t> sentence structure</a:t>
            </a:r>
          </a:p>
          <a:p>
            <a:pPr lvl="1"/>
            <a:r>
              <a:rPr lang="en-CA" altLang="fr-FR"/>
              <a:t>speech structure </a:t>
            </a:r>
            <a:r>
              <a:rPr lang="en-CA" altLang="fr-FR" i="1"/>
              <a:t>vs</a:t>
            </a:r>
            <a:r>
              <a:rPr lang="en-CA" altLang="fr-FR"/>
              <a:t> line structure</a:t>
            </a:r>
          </a:p>
          <a:p>
            <a:r>
              <a:rPr lang="en-CA" altLang="fr-FR"/>
              <a:t>In general: multiple structures applied (at least in part) to same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5577</TotalTime>
  <Words>2093</Words>
  <Application>Microsoft Office PowerPoint</Application>
  <PresentationFormat>Affichage à l'écran (4:3)</PresentationFormat>
  <Paragraphs>574</Paragraphs>
  <Slides>57</Slides>
  <Notes>44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57</vt:i4>
      </vt:variant>
    </vt:vector>
  </HeadingPairs>
  <TitlesOfParts>
    <vt:vector size="58" baseType="lpstr">
      <vt:lpstr>Modèle par défaut</vt:lpstr>
      <vt:lpstr>Modeling overlapping structures: Graphs and serializability</vt:lpstr>
      <vt:lpstr>Overview of the talk</vt:lpstr>
      <vt:lpstr>1. Graph representations of structured documents</vt:lpstr>
      <vt:lpstr>XML document = tree</vt:lpstr>
      <vt:lpstr>Any tree  an XML document</vt:lpstr>
      <vt:lpstr>Any tree  an XML document</vt:lpstr>
      <vt:lpstr>In a graph-based editor…</vt:lpstr>
      <vt:lpstr>Overlap, in markup and structure</vt:lpstr>
      <vt:lpstr>Problem of overlap</vt:lpstr>
      <vt:lpstr>Overlap</vt:lpstr>
      <vt:lpstr>Two views of overlap</vt:lpstr>
      <vt:lpstr>Example (markup)</vt:lpstr>
      <vt:lpstr>Example (graph)</vt:lpstr>
      <vt:lpstr>Document – graph correspondence ?</vt:lpstr>
      <vt:lpstr>XML document = tree</vt:lpstr>
      <vt:lpstr>Since order matters….</vt:lpstr>
      <vt:lpstr>Example</vt:lpstr>
      <vt:lpstr>Need: additional rule for order</vt:lpstr>
      <vt:lpstr>Please, observe that…</vt:lpstr>
      <vt:lpstr>Visually… (1/2)</vt:lpstr>
      <vt:lpstr>Visually… (2/2)</vt:lpstr>
      <vt:lpstr>Still perfect isomorphism?</vt:lpstr>
      <vt:lpstr>What if the last verse is said in chorus by Peer &amp; Åse ?</vt:lpstr>
      <vt:lpstr>Last verse in chorus (alt.)</vt:lpstr>
      <vt:lpstr>So, imperfect isomorphism</vt:lpstr>
      <vt:lpstr>Overlap-only-TexMECS</vt:lpstr>
      <vt:lpstr>TexMECS</vt:lpstr>
      <vt:lpstr>Overlap-only TexMECS</vt:lpstr>
      <vt:lpstr>Child-arc-ordered DGs (CODGs)</vt:lpstr>
      <vt:lpstr>Content ordering</vt:lpstr>
      <vt:lpstr>Child-arc-ordered DGs</vt:lpstr>
      <vt:lpstr>CODG example 1</vt:lpstr>
      <vt:lpstr>CODG example 2 (last verse in chorus)</vt:lpstr>
      <vt:lpstr>CODG example 3 (last verse in chorus, alt.)</vt:lpstr>
      <vt:lpstr>CODG examples 4 and 5</vt:lpstr>
      <vt:lpstr>2. 2008 / 2011 results and consequences</vt:lpstr>
      <vt:lpstr>Remember the question?</vt:lpstr>
      <vt:lpstr>Answer: completions</vt:lpstr>
      <vt:lpstr>"starts-before" completion</vt:lpstr>
      <vt:lpstr>"ends-after" completion</vt:lpstr>
      <vt:lpstr>Cycle = contradiction !</vt:lpstr>
      <vt:lpstr>But, if more than one root</vt:lpstr>
      <vt:lpstr>But how we order roots matters…</vt:lpstr>
      <vt:lpstr>But how we order roots matters…</vt:lpstr>
      <vt:lpstr>Full-completion-acyclicity</vt:lpstr>
      <vt:lpstr>Results and consequences (1/3)</vt:lpstr>
      <vt:lpstr>Results and consequences (2/3)</vt:lpstr>
      <vt:lpstr>Results and consequences (3/3)</vt:lpstr>
      <vt:lpstr>“2011 thorn”</vt:lpstr>
      <vt:lpstr>3. Solution to the 2011 thorn</vt:lpstr>
      <vt:lpstr>Take pairs of roots</vt:lpstr>
      <vt:lpstr>Examples</vt:lpstr>
      <vt:lpstr>Key point</vt:lpstr>
      <vt:lpstr>Last point</vt:lpstr>
      <vt:lpstr>Results</vt:lpstr>
      <vt:lpstr>4. Future work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overlapping structures: Graphs and serializability</dc:title>
  <dc:creator>Yves MARCOUX</dc:creator>
  <dc:description>Balisage 2008</dc:description>
  <cp:lastModifiedBy>Yves MARCOUX</cp:lastModifiedBy>
  <cp:revision>1695</cp:revision>
  <cp:lastPrinted>1601-01-01T00:00:00Z</cp:lastPrinted>
  <dcterms:created xsi:type="dcterms:W3CDTF">1601-01-01T00:00:00Z</dcterms:created>
  <dcterms:modified xsi:type="dcterms:W3CDTF">2013-09-06T16:50:34Z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