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5"/>
  </p:notesMasterIdLst>
  <p:handoutMasterIdLst>
    <p:handoutMasterId r:id="rId36"/>
  </p:handoutMasterIdLst>
  <p:sldIdLst>
    <p:sldId id="429" r:id="rId2"/>
    <p:sldId id="291" r:id="rId3"/>
    <p:sldId id="392" r:id="rId4"/>
    <p:sldId id="430" r:id="rId5"/>
    <p:sldId id="393" r:id="rId6"/>
    <p:sldId id="395" r:id="rId7"/>
    <p:sldId id="394" r:id="rId8"/>
    <p:sldId id="396" r:id="rId9"/>
    <p:sldId id="397" r:id="rId10"/>
    <p:sldId id="398" r:id="rId11"/>
    <p:sldId id="401" r:id="rId12"/>
    <p:sldId id="404" r:id="rId13"/>
    <p:sldId id="405" r:id="rId14"/>
    <p:sldId id="431" r:id="rId15"/>
    <p:sldId id="407" r:id="rId16"/>
    <p:sldId id="408" r:id="rId17"/>
    <p:sldId id="409" r:id="rId18"/>
    <p:sldId id="432" r:id="rId19"/>
    <p:sldId id="433" r:id="rId20"/>
    <p:sldId id="435" r:id="rId21"/>
    <p:sldId id="436" r:id="rId22"/>
    <p:sldId id="437" r:id="rId23"/>
    <p:sldId id="438" r:id="rId24"/>
    <p:sldId id="434" r:id="rId25"/>
    <p:sldId id="440" r:id="rId26"/>
    <p:sldId id="415" r:id="rId27"/>
    <p:sldId id="444" r:id="rId28"/>
    <p:sldId id="439" r:id="rId29"/>
    <p:sldId id="443" r:id="rId30"/>
    <p:sldId id="442" r:id="rId31"/>
    <p:sldId id="445" r:id="rId32"/>
    <p:sldId id="428" r:id="rId33"/>
    <p:sldId id="387" r:id="rId34"/>
  </p:sldIdLst>
  <p:sldSz cx="9144000" cy="6858000" type="screen4x3"/>
  <p:notesSz cx="6858000" cy="8912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00"/>
    <a:srgbClr val="DDDDDD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677" autoAdjust="0"/>
    <p:restoredTop sz="65794" autoAdjust="0"/>
  </p:normalViewPr>
  <p:slideViewPr>
    <p:cSldViewPr>
      <p:cViewPr varScale="1">
        <p:scale>
          <a:sx n="48" d="100"/>
          <a:sy n="48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286"/>
    </p:cViewPr>
  </p:sorterViewPr>
  <p:notesViewPr>
    <p:cSldViewPr>
      <p:cViewPr varScale="1">
        <p:scale>
          <a:sx n="58" d="100"/>
          <a:sy n="58" d="100"/>
        </p:scale>
        <p:origin x="-1914" y="-90"/>
      </p:cViewPr>
      <p:guideLst>
        <p:guide orient="horz" pos="280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464550"/>
            <a:ext cx="2971800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464550"/>
            <a:ext cx="2971800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8B5AE6-AC3D-474C-9171-90ACD34C00DE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02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68338"/>
            <a:ext cx="4456113" cy="3341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233863"/>
            <a:ext cx="5486400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464550"/>
            <a:ext cx="2971800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464550"/>
            <a:ext cx="2971800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73C792-1CEA-43EB-B6FE-7D7B6785EC8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7089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63A922-03AA-4231-A0D0-FE8299EE1F08}" type="slidenum">
              <a:rPr lang="fr-FR"/>
              <a:pPr/>
              <a:t>1</a:t>
            </a:fld>
            <a:endParaRPr lang="fr-FR"/>
          </a:p>
        </p:txBody>
      </p:sp>
      <p:sp>
        <p:nvSpPr>
          <p:cNvPr id="5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</a:t>
            </a:r>
            <a:r>
              <a:rPr lang="en-US" dirty="0" smtClean="0"/>
              <a:t>aim for 20 </a:t>
            </a:r>
            <a:r>
              <a:rPr lang="en-US" dirty="0"/>
              <a:t>minutes of presentation and </a:t>
            </a:r>
            <a:r>
              <a:rPr lang="en-US" dirty="0" smtClean="0"/>
              <a:t>10 of questions</a:t>
            </a:r>
          </a:p>
          <a:p>
            <a:endParaRPr lang="en-US" dirty="0" smtClean="0"/>
          </a:p>
          <a:p>
            <a:r>
              <a:rPr lang="en-US" dirty="0" smtClean="0"/>
              <a:t>Thank you Daniel.</a:t>
            </a:r>
            <a:r>
              <a:rPr lang="en-US" baseline="0" dirty="0" smtClean="0"/>
              <a:t> Joint work with Michael &amp; Claus.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Mention MLCD project.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talk is about various attempts that have been done in the past to overcome</a:t>
            </a:r>
            <a:r>
              <a:rPr lang="en-US" baseline="0" dirty="0" smtClean="0"/>
              <a:t> some of the shortcomings of XML for representing complex (and, in particular, non-hierarchical) textual structures in the broad field of “digital humanities”. More precisely, I will present a </a:t>
            </a:r>
            <a:r>
              <a:rPr lang="en-US" i="1" baseline="0" dirty="0" smtClean="0"/>
              <a:t>theoretical</a:t>
            </a:r>
            <a:r>
              <a:rPr lang="en-US" i="0" baseline="0" dirty="0" smtClean="0"/>
              <a:t> result in the line of how various generalizations of XML actually increase its expressive power.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68FE17-D210-400B-9A5B-D3764B2FA04B}" type="slidenum">
              <a:rPr lang="fr-FR"/>
              <a:pPr/>
              <a:t>10</a:t>
            </a:fld>
            <a:endParaRPr lang="fr-FR"/>
          </a:p>
        </p:txBody>
      </p:sp>
      <p:sp>
        <p:nvSpPr>
          <p:cNvPr id="50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SPECIALLY: MULTIPLE POINTS OF VIEW ON SAME INFO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F6E9EE-8417-4F24-9A69-08514BCCE12F}" type="slidenum">
              <a:rPr lang="fr-FR"/>
              <a:pPr/>
              <a:t>11</a:t>
            </a:fld>
            <a:endParaRPr lang="fr-FR"/>
          </a:p>
        </p:txBody>
      </p:sp>
      <p:sp>
        <p:nvSpPr>
          <p:cNvPr id="510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E188C5-DC3A-4086-90DB-255A6EF41D80}" type="slidenum">
              <a:rPr lang="fr-FR"/>
              <a:pPr/>
              <a:t>12</a:t>
            </a:fld>
            <a:endParaRPr lang="fr-FR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C4A702-84BB-44A2-9BFF-DB8C2EB01F07}" type="slidenum">
              <a:rPr lang="fr-FR"/>
              <a:pPr/>
              <a:t>13</a:t>
            </a:fld>
            <a:endParaRPr lang="fr-FR"/>
          </a:p>
        </p:txBody>
      </p:sp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7F9F98-BDC1-44B2-9BE7-08D9D25897AE}" type="slidenum">
              <a:rPr lang="fr-FR"/>
              <a:pPr/>
              <a:t>15</a:t>
            </a:fld>
            <a:endParaRPr lang="fr-FR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There are may ways one can</a:t>
            </a:r>
            <a:r>
              <a:rPr lang="en-CA" baseline="0" dirty="0" smtClean="0"/>
              <a:t> address this shortcoming. Many proposals do it in XML, through one layer or more of semantics on top of XML: Fragmentation, Trojan horses, etc.</a:t>
            </a:r>
          </a:p>
          <a:p>
            <a:endParaRPr lang="en-CA" baseline="0" dirty="0" smtClean="0"/>
          </a:p>
          <a:p>
            <a:r>
              <a:rPr lang="en-CA" baseline="0" dirty="0" smtClean="0"/>
              <a:t>Other approaches extend the </a:t>
            </a:r>
            <a:r>
              <a:rPr lang="en-CA" baseline="0" dirty="0" err="1" smtClean="0"/>
              <a:t>markup</a:t>
            </a:r>
            <a:r>
              <a:rPr lang="en-CA" baseline="0" dirty="0" smtClean="0"/>
              <a:t> language itself; thus, it is no more pure XML. The solution we will examine today is one such solution. It is OO-</a:t>
            </a:r>
            <a:r>
              <a:rPr lang="en-CA" baseline="0" dirty="0" err="1" smtClean="0"/>
              <a:t>TexMECS</a:t>
            </a:r>
            <a:r>
              <a:rPr lang="en-CA" baseline="0" dirty="0" smtClean="0"/>
              <a:t>, based on a </a:t>
            </a:r>
            <a:r>
              <a:rPr lang="en-CA" baseline="0" dirty="0" err="1" smtClean="0"/>
              <a:t>markup</a:t>
            </a:r>
            <a:r>
              <a:rPr lang="en-CA" baseline="0" dirty="0" smtClean="0"/>
              <a:t> language called </a:t>
            </a:r>
            <a:r>
              <a:rPr lang="en-CA" baseline="0" dirty="0" err="1" smtClean="0"/>
              <a:t>TexMECS</a:t>
            </a:r>
            <a:r>
              <a:rPr lang="en-CA" baseline="0" dirty="0" smtClean="0"/>
              <a:t>.</a:t>
            </a:r>
            <a:endParaRPr lang="en-CA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0343F3-FB16-47D8-987C-AF3C7454D119}" type="slidenum">
              <a:rPr lang="fr-FR"/>
              <a:pPr/>
              <a:t>16</a:t>
            </a:fld>
            <a:endParaRPr lang="fr-FR"/>
          </a:p>
        </p:txBody>
      </p:sp>
      <p:sp>
        <p:nvSpPr>
          <p:cNvPr id="52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+ rather than a layer of semantics</a:t>
            </a:r>
            <a:endParaRPr lang="en-CA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78CD8C-B8FD-4B5C-B02B-F6F9AA63F398}" type="slidenum">
              <a:rPr lang="fr-FR"/>
              <a:pPr/>
              <a:t>17</a:t>
            </a:fld>
            <a:endParaRPr lang="fr-FR"/>
          </a:p>
        </p:txBody>
      </p:sp>
      <p:sp>
        <p:nvSpPr>
          <p:cNvPr id="52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2E95D6-0BF8-49FA-914F-863CDCF11402}" type="slidenum">
              <a:rPr lang="fr-FR"/>
              <a:pPr/>
              <a:t>18</a:t>
            </a:fld>
            <a:endParaRPr lang="fr-FR"/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err="1" smtClean="0"/>
              <a:t>Also</a:t>
            </a:r>
            <a:r>
              <a:rPr lang="fr-CA" dirty="0" smtClean="0"/>
              <a:t> a </a:t>
            </a:r>
            <a:r>
              <a:rPr lang="fr-CA" dirty="0" err="1" smtClean="0"/>
              <a:t>theoretical</a:t>
            </a:r>
            <a:r>
              <a:rPr lang="fr-CA" dirty="0" smtClean="0"/>
              <a:t> </a:t>
            </a:r>
            <a:r>
              <a:rPr lang="fr-CA" dirty="0" err="1" smtClean="0"/>
              <a:t>result</a:t>
            </a:r>
            <a:r>
              <a:rPr lang="fr-CA" dirty="0" smtClean="0"/>
              <a:t>.</a:t>
            </a:r>
          </a:p>
          <a:p>
            <a:endParaRPr lang="fr-CA" dirty="0" smtClean="0"/>
          </a:p>
          <a:p>
            <a:r>
              <a:rPr lang="fr-CA" dirty="0" smtClean="0"/>
              <a:t>+ </a:t>
            </a:r>
            <a:r>
              <a:rPr lang="fr-CA" dirty="0" err="1" smtClean="0"/>
              <a:t>Tiny</a:t>
            </a:r>
            <a:r>
              <a:rPr lang="fr-CA" dirty="0" smtClean="0"/>
              <a:t> </a:t>
            </a:r>
            <a:r>
              <a:rPr lang="fr-CA" dirty="0" err="1" smtClean="0"/>
              <a:t>differences</a:t>
            </a:r>
            <a:r>
              <a:rPr lang="fr-CA" dirty="0" smtClean="0"/>
              <a:t> in the </a:t>
            </a:r>
            <a:r>
              <a:rPr lang="fr-CA" dirty="0" err="1" smtClean="0"/>
              <a:t>definitions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3C792-1CEA-43EB-B6FE-7D7B6785EC83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54204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F6E9EE-8417-4F24-9A69-08514BCCE12F}" type="slidenum">
              <a:rPr lang="fr-FR"/>
              <a:pPr/>
              <a:t>20</a:t>
            </a:fld>
            <a:endParaRPr lang="fr-FR"/>
          </a:p>
        </p:txBody>
      </p:sp>
      <p:sp>
        <p:nvSpPr>
          <p:cNvPr id="510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3459B4-9EEE-4C8B-9852-A74AE718DF58}" type="slidenum">
              <a:rPr lang="fr-FR"/>
              <a:pPr/>
              <a:t>2</a:t>
            </a:fld>
            <a:endParaRPr lang="fr-FR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Result: I will try to convince you that it is both non-trivial</a:t>
            </a:r>
            <a:r>
              <a:rPr lang="en-US" baseline="0" dirty="0" smtClean="0"/>
              <a:t> and important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E188C5-DC3A-4086-90DB-255A6EF41D80}" type="slidenum">
              <a:rPr lang="fr-FR"/>
              <a:pPr/>
              <a:t>21</a:t>
            </a:fld>
            <a:endParaRPr lang="fr-FR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C4A702-84BB-44A2-9BFF-DB8C2EB01F07}" type="slidenum">
              <a:rPr lang="fr-FR"/>
              <a:pPr/>
              <a:t>22</a:t>
            </a:fld>
            <a:endParaRPr lang="fr-FR"/>
          </a:p>
        </p:txBody>
      </p:sp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907358-FBA1-413A-9DF5-CB7A36F5F3DD}" type="slidenum">
              <a:rPr lang="fr-FR"/>
              <a:pPr/>
              <a:t>26</a:t>
            </a:fld>
            <a:endParaRPr lang="fr-FR"/>
          </a:p>
        </p:txBody>
      </p:sp>
      <p:sp>
        <p:nvSpPr>
          <p:cNvPr id="54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+ or use </a:t>
            </a:r>
            <a:r>
              <a:rPr lang="fr-CA" dirty="0" err="1" smtClean="0"/>
              <a:t>added</a:t>
            </a:r>
            <a:r>
              <a:rPr lang="fr-CA" dirty="0" smtClean="0"/>
              <a:t> </a:t>
            </a:r>
            <a:r>
              <a:rPr lang="fr-CA" dirty="0" err="1" smtClean="0"/>
              <a:t>layers</a:t>
            </a:r>
            <a:r>
              <a:rPr lang="fr-CA" dirty="0" smtClean="0"/>
              <a:t> of </a:t>
            </a:r>
            <a:r>
              <a:rPr lang="fr-CA" dirty="0" err="1" smtClean="0"/>
              <a:t>semantics</a:t>
            </a:r>
            <a:endParaRPr lang="fr-CA" dirty="0" smtClean="0"/>
          </a:p>
          <a:p>
            <a:endParaRPr lang="fr-CA" dirty="0" smtClean="0"/>
          </a:p>
          <a:p>
            <a:r>
              <a:rPr lang="fr-CA" dirty="0" err="1" smtClean="0"/>
              <a:t>Here</a:t>
            </a:r>
            <a:r>
              <a:rPr lang="fr-CA" dirty="0" smtClean="0"/>
              <a:t>, I </a:t>
            </a:r>
            <a:r>
              <a:rPr lang="fr-CA" dirty="0" err="1" smtClean="0"/>
              <a:t>will</a:t>
            </a:r>
            <a:r>
              <a:rPr lang="fr-CA" baseline="0" dirty="0" smtClean="0"/>
              <a:t> </a:t>
            </a:r>
            <a:r>
              <a:rPr lang="fr-CA" baseline="0" dirty="0" err="1" smtClean="0"/>
              <a:t>add</a:t>
            </a:r>
            <a:r>
              <a:rPr lang="fr-CA" baseline="0" dirty="0" smtClean="0"/>
              <a:t> </a:t>
            </a:r>
            <a:r>
              <a:rPr lang="fr-CA" baseline="0" dirty="0" err="1" smtClean="0"/>
              <a:t>that</a:t>
            </a:r>
            <a:r>
              <a:rPr lang="fr-CA" baseline="0" dirty="0" smtClean="0"/>
              <a:t> </a:t>
            </a:r>
            <a:r>
              <a:rPr lang="fr-CA" baseline="0" dirty="0" err="1" smtClean="0"/>
              <a:t>it</a:t>
            </a:r>
            <a:r>
              <a:rPr lang="fr-CA" baseline="0" dirty="0" smtClean="0"/>
              <a:t> </a:t>
            </a:r>
            <a:r>
              <a:rPr lang="fr-CA" baseline="0" dirty="0" err="1" smtClean="0"/>
              <a:t>makes</a:t>
            </a:r>
            <a:r>
              <a:rPr lang="fr-CA" baseline="0" dirty="0" smtClean="0"/>
              <a:t> </a:t>
            </a:r>
            <a:r>
              <a:rPr lang="fr-CA" baseline="0" dirty="0" err="1" smtClean="0"/>
              <a:t>sense</a:t>
            </a:r>
            <a:r>
              <a:rPr lang="fr-CA" baseline="0" dirty="0" smtClean="0"/>
              <a:t> to use 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3C792-1CEA-43EB-B6FE-7D7B6785EC83}" type="slidenum">
              <a:rPr lang="fr-FR" smtClean="0"/>
              <a:pPr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878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18EEA5-A549-468E-9A41-7EA65663F796}" type="slidenum">
              <a:rPr lang="fr-FR"/>
              <a:pPr/>
              <a:t>32</a:t>
            </a:fld>
            <a:endParaRPr lang="fr-FR"/>
          </a:p>
        </p:txBody>
      </p:sp>
      <p:sp>
        <p:nvSpPr>
          <p:cNvPr id="57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7956DA-0299-4D51-AD28-7A7E6E941DB6}" type="slidenum">
              <a:rPr lang="fr-FR"/>
              <a:pPr/>
              <a:t>33</a:t>
            </a:fld>
            <a:endParaRPr lang="fr-FR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CF22B8-1CE6-4C92-A3CF-93E166713166}" type="slidenum">
              <a:rPr lang="fr-FR"/>
              <a:pPr/>
              <a:t>3</a:t>
            </a:fld>
            <a:endParaRPr lang="fr-FR"/>
          </a:p>
        </p:txBody>
      </p:sp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CF22B8-1CE6-4C92-A3CF-93E166713166}" type="slidenum">
              <a:rPr lang="fr-FR"/>
              <a:pPr/>
              <a:t>4</a:t>
            </a:fld>
            <a:endParaRPr lang="fr-FR"/>
          </a:p>
        </p:txBody>
      </p:sp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FEE649-74CA-47CE-9660-DB10F4347766}" type="slidenum">
              <a:rPr lang="fr-FR"/>
              <a:pPr/>
              <a:t>5</a:t>
            </a:fld>
            <a:endParaRPr lang="fr-FR"/>
          </a:p>
        </p:txBody>
      </p:sp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CORRESPONDENCE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B6C003-F67C-4726-A07A-664527B17669}" type="slidenum">
              <a:rPr lang="fr-FR"/>
              <a:pPr/>
              <a:t>6</a:t>
            </a:fld>
            <a:endParaRPr lang="fr-FR"/>
          </a:p>
        </p:txBody>
      </p:sp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70BA0-084C-4542-B4A6-CD464AE5A9D9}" type="slidenum">
              <a:rPr lang="fr-FR"/>
              <a:pPr/>
              <a:t>7</a:t>
            </a:fld>
            <a:endParaRPr lang="fr-FR"/>
          </a:p>
        </p:txBody>
      </p:sp>
      <p:sp>
        <p:nvSpPr>
          <p:cNvPr id="49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NOTE: DIRECTED ARROWS &amp; ORDER</a:t>
            </a:r>
          </a:p>
          <a:p>
            <a:endParaRPr lang="en-CA"/>
          </a:p>
          <a:p>
            <a:r>
              <a:rPr lang="en-CA"/>
              <a:t>Reasoning in terms of trees is the same as reasoning in terms of well-formed XML documents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BE0CBD-5911-4E13-AC90-7747EB939C79}" type="slidenum">
              <a:rPr lang="fr-FR"/>
              <a:pPr/>
              <a:t>8</a:t>
            </a:fld>
            <a:endParaRPr lang="fr-FR"/>
          </a:p>
        </p:txBody>
      </p:sp>
      <p:sp>
        <p:nvSpPr>
          <p:cNvPr id="49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31B83-6301-4FC7-99EC-6D270D3D7422}" type="slidenum">
              <a:rPr lang="fr-FR"/>
              <a:pPr/>
              <a:t>9</a:t>
            </a:fld>
            <a:endParaRPr lang="fr-FR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22FC2-FA17-4092-B09C-659425DFA00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3953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54802-0F63-454A-B349-53918DDE0E9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043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38D31-4AEC-4F4C-8004-307C71B39B5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572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67629-0405-42BD-A833-A36AB662C6A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233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3CE8B-CBE5-4070-B25E-826B8369D95F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570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F1777-E66A-49D5-A8CF-F430921125F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86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5EAB3-3110-40EF-9F4B-CB6F9F859B5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320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9ED62-5E98-4D21-B71F-645AD419714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3586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4D876-A73E-4694-889B-0061B867EBE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1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29414-353D-4ABD-92FA-8C057A8895C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3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4E7DD-9EE8-4C2B-BBDC-2BCC26486E1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0646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33600" y="6245225"/>
            <a:ext cx="4876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F44710-0C49-46E0-9154-7DE8B21D434C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Digital </a:t>
            </a:r>
            <a:r>
              <a:rPr lang="fr-FR" dirty="0" err="1" smtClean="0"/>
              <a:t>Humanities</a:t>
            </a:r>
            <a:r>
              <a:rPr lang="fr-FR" dirty="0" smtClean="0"/>
              <a:t> – </a:t>
            </a:r>
            <a:r>
              <a:rPr lang="fr-FR" dirty="0" err="1" smtClean="0"/>
              <a:t>Stanford</a:t>
            </a:r>
            <a:r>
              <a:rPr lang="fr-FR" dirty="0" smtClean="0"/>
              <a:t> </a:t>
            </a:r>
            <a:r>
              <a:rPr lang="fr-FR" dirty="0" err="1" smtClean="0"/>
              <a:t>University</a:t>
            </a:r>
            <a:r>
              <a:rPr lang="fr-FR" dirty="0" smtClean="0"/>
              <a:t> – 2011-06-20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4957-83F1-4F07-85D7-98061CBF73A6}" type="slidenum">
              <a:rPr lang="fr-FR"/>
              <a:pPr/>
              <a:t>1</a:t>
            </a:fld>
            <a:endParaRPr lang="fr-FR"/>
          </a:p>
        </p:txBody>
      </p:sp>
      <p:sp>
        <p:nvSpPr>
          <p:cNvPr id="575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CA" sz="4000" dirty="0" smtClean="0"/>
              <a:t>Expressive power of </a:t>
            </a:r>
            <a:r>
              <a:rPr lang="en-CA" sz="4000" dirty="0" err="1" smtClean="0"/>
              <a:t>markup</a:t>
            </a:r>
            <a:r>
              <a:rPr lang="en-CA" sz="4000" dirty="0" smtClean="0"/>
              <a:t> languages and graph structures</a:t>
            </a:r>
            <a:endParaRPr lang="en-US" sz="4000" dirty="0"/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/>
          <a:p>
            <a:r>
              <a:rPr lang="en-US" sz="2800" dirty="0" smtClean="0"/>
              <a:t>Yves </a:t>
            </a:r>
            <a:r>
              <a:rPr lang="en-US" sz="2800" dirty="0" err="1" smtClean="0"/>
              <a:t>Marcoux</a:t>
            </a:r>
            <a:endParaRPr lang="en-US" sz="2800" dirty="0" smtClean="0"/>
          </a:p>
          <a:p>
            <a:r>
              <a:rPr lang="en-US" sz="1800" dirty="0" err="1" smtClean="0"/>
              <a:t>Université</a:t>
            </a:r>
            <a:r>
              <a:rPr lang="en-US" sz="1800" dirty="0" smtClean="0"/>
              <a:t> de Montréal, Canada</a:t>
            </a:r>
          </a:p>
          <a:p>
            <a:r>
              <a:rPr lang="en-US" sz="2800" dirty="0" smtClean="0"/>
              <a:t>Michael </a:t>
            </a:r>
            <a:r>
              <a:rPr lang="en-US" sz="2800" dirty="0" err="1" smtClean="0"/>
              <a:t>Sperberg</a:t>
            </a:r>
            <a:r>
              <a:rPr lang="en-US" sz="2800" dirty="0" smtClean="0"/>
              <a:t>-McQueen</a:t>
            </a:r>
          </a:p>
          <a:p>
            <a:r>
              <a:rPr lang="en-US" sz="1800" dirty="0" smtClean="0"/>
              <a:t>Black Mesa Technologies</a:t>
            </a:r>
          </a:p>
          <a:p>
            <a:r>
              <a:rPr lang="en-US" sz="2800" dirty="0" smtClean="0"/>
              <a:t>Claus </a:t>
            </a:r>
            <a:r>
              <a:rPr lang="en-US" sz="2800" dirty="0" err="1" smtClean="0"/>
              <a:t>Huitfeldt</a:t>
            </a:r>
            <a:endParaRPr lang="en-US" sz="2800" dirty="0" smtClean="0"/>
          </a:p>
          <a:p>
            <a:r>
              <a:rPr lang="en-US" sz="1800" dirty="0" smtClean="0"/>
              <a:t>University of Bergen, Norway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4131-107A-49BA-9A44-A744B9204D55}" type="slidenum">
              <a:rPr lang="fr-FR"/>
              <a:pPr/>
              <a:t>10</a:t>
            </a:fld>
            <a:endParaRPr lang="fr-FR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Overlap et al.</a:t>
            </a:r>
            <a:endParaRPr lang="en-CA" dirty="0"/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In real life (outside of XML </a:t>
            </a:r>
            <a:r>
              <a:rPr lang="en-CA" dirty="0" smtClean="0"/>
              <a:t>documents), </a:t>
            </a:r>
            <a:r>
              <a:rPr lang="en-CA" dirty="0"/>
              <a:t>information is often not purely hierarchical</a:t>
            </a:r>
          </a:p>
          <a:p>
            <a:r>
              <a:rPr lang="en-CA" dirty="0"/>
              <a:t>Classical examples:</a:t>
            </a:r>
          </a:p>
          <a:p>
            <a:pPr lvl="1"/>
            <a:r>
              <a:rPr lang="en-CA" dirty="0"/>
              <a:t>verse structure </a:t>
            </a:r>
            <a:r>
              <a:rPr lang="en-CA" i="1" dirty="0" err="1"/>
              <a:t>vs</a:t>
            </a:r>
            <a:r>
              <a:rPr lang="en-CA" dirty="0"/>
              <a:t> sentence structure</a:t>
            </a:r>
          </a:p>
          <a:p>
            <a:pPr lvl="1"/>
            <a:r>
              <a:rPr lang="en-CA" dirty="0"/>
              <a:t>speech structure </a:t>
            </a:r>
            <a:r>
              <a:rPr lang="en-CA" i="1" dirty="0" err="1"/>
              <a:t>vs</a:t>
            </a:r>
            <a:r>
              <a:rPr lang="en-CA" dirty="0"/>
              <a:t> line </a:t>
            </a:r>
            <a:r>
              <a:rPr lang="en-CA" dirty="0" smtClean="0"/>
              <a:t>structure</a:t>
            </a:r>
          </a:p>
          <a:p>
            <a:pPr lvl="1"/>
            <a:r>
              <a:rPr lang="en-CA" dirty="0" smtClean="0"/>
              <a:t>reordering, discontinuity, etc.</a:t>
            </a:r>
            <a:endParaRPr lang="en-CA" dirty="0"/>
          </a:p>
          <a:p>
            <a:r>
              <a:rPr lang="en-CA" dirty="0"/>
              <a:t>In general: multiple structures applied (at least in part) to same contents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19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E4C98-3E04-4269-BBB8-B7F5BFEB01F7}" type="slidenum">
              <a:rPr lang="fr-FR"/>
              <a:pPr/>
              <a:t>11</a:t>
            </a:fld>
            <a:endParaRPr lang="fr-FR"/>
          </a:p>
        </p:txBody>
      </p:sp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1</a:t>
            </a:r>
            <a:endParaRPr lang="en-CA" dirty="0"/>
          </a:p>
        </p:txBody>
      </p:sp>
      <p:sp>
        <p:nvSpPr>
          <p:cNvPr id="509955" name="Text Box 3"/>
          <p:cNvSpPr txBox="1">
            <a:spLocks noChangeArrowheads="1"/>
          </p:cNvSpPr>
          <p:nvPr/>
        </p:nvSpPr>
        <p:spPr bwMode="auto">
          <a:xfrm>
            <a:off x="1712913" y="1704975"/>
            <a:ext cx="6105687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fr-CA" sz="2400" dirty="0"/>
              <a:t>(Peer) </a:t>
            </a:r>
            <a:r>
              <a:rPr lang="fr-CA" sz="2400" dirty="0" err="1"/>
              <a:t>Hvorfor</a:t>
            </a:r>
            <a:r>
              <a:rPr lang="fr-CA" sz="2400" dirty="0"/>
              <a:t> bande? (</a:t>
            </a:r>
            <a:r>
              <a:rPr lang="fr-CA" sz="2400" dirty="0" err="1"/>
              <a:t>Åse</a:t>
            </a:r>
            <a:r>
              <a:rPr lang="fr-CA" sz="2400" dirty="0"/>
              <a:t>) </a:t>
            </a:r>
            <a:r>
              <a:rPr lang="fr-CA" sz="2400" dirty="0" err="1"/>
              <a:t>Tvi</a:t>
            </a:r>
            <a:r>
              <a:rPr lang="fr-CA" sz="2400" dirty="0"/>
              <a:t>, du t</a:t>
            </a:r>
            <a:r>
              <a:rPr lang="nb-NO" sz="2400" dirty="0"/>
              <a:t>ør ej</a:t>
            </a:r>
            <a:r>
              <a:rPr lang="nb-NO" sz="2400" dirty="0" smtClean="0"/>
              <a:t>!</a:t>
            </a:r>
            <a:r>
              <a:rPr lang="nb-NO" sz="2400" dirty="0" smtClean="0">
                <a:latin typeface="Lucida Sans Unicode"/>
                <a:cs typeface="Lucida Sans Unicode"/>
              </a:rPr>
              <a:t>¶</a:t>
            </a:r>
            <a:r>
              <a:rPr lang="nb-NO" sz="2400" dirty="0"/>
              <a:t/>
            </a:r>
            <a:br>
              <a:rPr lang="nb-NO" sz="2400" dirty="0"/>
            </a:br>
            <a:r>
              <a:rPr lang="nb-NO" sz="2400" dirty="0"/>
              <a:t>Alt ihob er tøv og tant</a:t>
            </a:r>
            <a:r>
              <a:rPr lang="nb-NO" sz="2400" dirty="0" smtClean="0"/>
              <a:t>!</a:t>
            </a:r>
            <a:r>
              <a:rPr lang="nb-NO" sz="2400" dirty="0" smtClean="0">
                <a:latin typeface="Lucida Sans Unicode"/>
                <a:cs typeface="Lucida Sans Unicode"/>
              </a:rPr>
              <a:t>¶</a:t>
            </a:r>
            <a:endParaRPr lang="fr-CA" sz="2400" dirty="0"/>
          </a:p>
        </p:txBody>
      </p:sp>
      <p:sp>
        <p:nvSpPr>
          <p:cNvPr id="509957" name="Oval 5"/>
          <p:cNvSpPr>
            <a:spLocks noChangeArrowheads="1"/>
          </p:cNvSpPr>
          <p:nvPr/>
        </p:nvSpPr>
        <p:spPr bwMode="auto">
          <a:xfrm>
            <a:off x="1752600" y="3251200"/>
            <a:ext cx="10525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vers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09958" name="Oval 6"/>
          <p:cNvSpPr>
            <a:spLocks noChangeArrowheads="1"/>
          </p:cNvSpPr>
          <p:nvPr/>
        </p:nvSpPr>
        <p:spPr bwMode="auto">
          <a:xfrm>
            <a:off x="6567488" y="3175000"/>
            <a:ext cx="1052512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vers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09959" name="Oval 7"/>
          <p:cNvSpPr>
            <a:spLocks noChangeArrowheads="1"/>
          </p:cNvSpPr>
          <p:nvPr/>
        </p:nvSpPr>
        <p:spPr bwMode="auto">
          <a:xfrm>
            <a:off x="758825" y="4089400"/>
            <a:ext cx="10525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peer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09960" name="Oval 8"/>
          <p:cNvSpPr>
            <a:spLocks noChangeArrowheads="1"/>
          </p:cNvSpPr>
          <p:nvPr/>
        </p:nvSpPr>
        <p:spPr bwMode="auto">
          <a:xfrm>
            <a:off x="4724400" y="3937000"/>
            <a:ext cx="8366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solidFill>
                  <a:srgbClr val="FF6600"/>
                </a:solidFill>
                <a:latin typeface="Courier New" pitchFamily="49" charset="0"/>
              </a:rPr>
              <a:t>åse</a:t>
            </a:r>
            <a:endParaRPr lang="en-CA" b="1">
              <a:solidFill>
                <a:srgbClr val="FF6600"/>
              </a:solidFill>
              <a:latin typeface="Courier New" pitchFamily="49" charset="0"/>
            </a:endParaRPr>
          </a:p>
        </p:txBody>
      </p:sp>
      <p:sp>
        <p:nvSpPr>
          <p:cNvPr id="509961" name="Rectangle 9"/>
          <p:cNvSpPr>
            <a:spLocks noChangeArrowheads="1"/>
          </p:cNvSpPr>
          <p:nvPr/>
        </p:nvSpPr>
        <p:spPr bwMode="auto">
          <a:xfrm>
            <a:off x="5172075" y="5232400"/>
            <a:ext cx="38481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da-DK" b="1">
                <a:solidFill>
                  <a:srgbClr val="FF6600"/>
                </a:solidFill>
                <a:latin typeface="Courier New" pitchFamily="49" charset="0"/>
              </a:rPr>
              <a:t>Alt ihob er tøv og tant!</a:t>
            </a:r>
            <a:endParaRPr lang="en-CA" b="1">
              <a:solidFill>
                <a:srgbClr val="FF6600"/>
              </a:solidFill>
              <a:latin typeface="Courier New" pitchFamily="49" charset="0"/>
            </a:endParaRPr>
          </a:p>
        </p:txBody>
      </p:sp>
      <p:sp>
        <p:nvSpPr>
          <p:cNvPr id="509962" name="Rectangle 10"/>
          <p:cNvSpPr>
            <a:spLocks noChangeArrowheads="1"/>
          </p:cNvSpPr>
          <p:nvPr/>
        </p:nvSpPr>
        <p:spPr bwMode="auto">
          <a:xfrm>
            <a:off x="123825" y="5232400"/>
            <a:ext cx="23241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Hvorfor bande?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09963" name="Rectangle 11"/>
          <p:cNvSpPr>
            <a:spLocks noChangeArrowheads="1"/>
          </p:cNvSpPr>
          <p:nvPr/>
        </p:nvSpPr>
        <p:spPr bwMode="auto">
          <a:xfrm>
            <a:off x="2571750" y="5232400"/>
            <a:ext cx="24765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solidFill>
                  <a:srgbClr val="FF6600"/>
                </a:solidFill>
                <a:latin typeface="Courier New" pitchFamily="49" charset="0"/>
              </a:rPr>
              <a:t>Tvi, du </a:t>
            </a:r>
            <a:r>
              <a:rPr lang="da-DK" b="1">
                <a:solidFill>
                  <a:srgbClr val="FF6600"/>
                </a:solidFill>
                <a:latin typeface="Courier New" pitchFamily="49" charset="0"/>
              </a:rPr>
              <a:t>tør ej!</a:t>
            </a:r>
            <a:endParaRPr lang="en-CA" b="1">
              <a:solidFill>
                <a:srgbClr val="FF6600"/>
              </a:solidFill>
              <a:latin typeface="Courier New" pitchFamily="49" charset="0"/>
            </a:endParaRPr>
          </a:p>
        </p:txBody>
      </p:sp>
      <p:cxnSp>
        <p:nvCxnSpPr>
          <p:cNvPr id="509964" name="AutoShape 12"/>
          <p:cNvCxnSpPr>
            <a:cxnSpLocks noChangeShapeType="1"/>
            <a:stCxn id="509957" idx="3"/>
            <a:endCxn id="509959" idx="0"/>
          </p:cNvCxnSpPr>
          <p:nvPr/>
        </p:nvCxnSpPr>
        <p:spPr bwMode="auto">
          <a:xfrm flipH="1">
            <a:off x="1285875" y="3706813"/>
            <a:ext cx="620713" cy="382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9965" name="AutoShape 13"/>
          <p:cNvCxnSpPr>
            <a:cxnSpLocks noChangeShapeType="1"/>
            <a:stCxn id="509959" idx="4"/>
            <a:endCxn id="509962" idx="0"/>
          </p:cNvCxnSpPr>
          <p:nvPr/>
        </p:nvCxnSpPr>
        <p:spPr bwMode="auto">
          <a:xfrm>
            <a:off x="1285875" y="46228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9966" name="AutoShape 14"/>
          <p:cNvCxnSpPr>
            <a:cxnSpLocks noChangeShapeType="1"/>
            <a:stCxn id="509957" idx="5"/>
            <a:endCxn id="509963" idx="0"/>
          </p:cNvCxnSpPr>
          <p:nvPr/>
        </p:nvCxnSpPr>
        <p:spPr bwMode="auto">
          <a:xfrm>
            <a:off x="2651125" y="3706813"/>
            <a:ext cx="1158875" cy="1525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9967" name="AutoShape 15"/>
          <p:cNvCxnSpPr>
            <a:cxnSpLocks noChangeShapeType="1"/>
            <a:stCxn id="509960" idx="3"/>
            <a:endCxn id="509963" idx="0"/>
          </p:cNvCxnSpPr>
          <p:nvPr/>
        </p:nvCxnSpPr>
        <p:spPr bwMode="auto">
          <a:xfrm flipH="1">
            <a:off x="3810000" y="4392613"/>
            <a:ext cx="1036638" cy="839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9968" name="AutoShape 16"/>
          <p:cNvCxnSpPr>
            <a:cxnSpLocks noChangeShapeType="1"/>
            <a:stCxn id="509960" idx="5"/>
            <a:endCxn id="509961" idx="0"/>
          </p:cNvCxnSpPr>
          <p:nvPr/>
        </p:nvCxnSpPr>
        <p:spPr bwMode="auto">
          <a:xfrm>
            <a:off x="5438775" y="4392613"/>
            <a:ext cx="1657350" cy="839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9969" name="AutoShape 17"/>
          <p:cNvCxnSpPr>
            <a:cxnSpLocks noChangeShapeType="1"/>
            <a:stCxn id="509958" idx="4"/>
            <a:endCxn id="509961" idx="0"/>
          </p:cNvCxnSpPr>
          <p:nvPr/>
        </p:nvCxnSpPr>
        <p:spPr bwMode="auto">
          <a:xfrm>
            <a:off x="7094538" y="3708400"/>
            <a:ext cx="1587" cy="152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19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3CD7-5B95-4B40-88C9-A53B17DF0713}" type="slidenum">
              <a:rPr lang="fr-FR"/>
              <a:pPr/>
              <a:t>12</a:t>
            </a:fld>
            <a:endParaRPr lang="fr-FR"/>
          </a:p>
        </p:txBody>
      </p:sp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dirty="0" smtClean="0"/>
              <a:t>Example 2</a:t>
            </a:r>
            <a:br>
              <a:rPr lang="en-CA" sz="4000" dirty="0" smtClean="0"/>
            </a:br>
            <a:r>
              <a:rPr lang="en-CA" sz="2800" dirty="0" smtClean="0"/>
              <a:t>(last </a:t>
            </a:r>
            <a:r>
              <a:rPr lang="en-CA" sz="2800" dirty="0"/>
              <a:t>verse </a:t>
            </a:r>
            <a:r>
              <a:rPr lang="en-CA" sz="2800" dirty="0" smtClean="0"/>
              <a:t>spoken in </a:t>
            </a:r>
            <a:r>
              <a:rPr lang="en-CA" sz="2800" dirty="0"/>
              <a:t>chorus by Peer &amp; </a:t>
            </a:r>
            <a:r>
              <a:rPr lang="nb-NO" sz="2800" dirty="0" smtClean="0"/>
              <a:t>Åse</a:t>
            </a:r>
            <a:r>
              <a:rPr lang="fr-CA" sz="2800" dirty="0"/>
              <a:t>)</a:t>
            </a:r>
            <a:endParaRPr lang="en-CA" sz="4000" dirty="0"/>
          </a:p>
        </p:txBody>
      </p:sp>
      <p:sp>
        <p:nvSpPr>
          <p:cNvPr id="516115" name="Oval 19"/>
          <p:cNvSpPr>
            <a:spLocks noChangeArrowheads="1"/>
          </p:cNvSpPr>
          <p:nvPr/>
        </p:nvSpPr>
        <p:spPr bwMode="auto">
          <a:xfrm>
            <a:off x="1752600" y="2514600"/>
            <a:ext cx="10525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vers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16116" name="Oval 20"/>
          <p:cNvSpPr>
            <a:spLocks noChangeArrowheads="1"/>
          </p:cNvSpPr>
          <p:nvPr/>
        </p:nvSpPr>
        <p:spPr bwMode="auto">
          <a:xfrm>
            <a:off x="6567488" y="2438400"/>
            <a:ext cx="1052512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vers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16117" name="Oval 21"/>
          <p:cNvSpPr>
            <a:spLocks noChangeArrowheads="1"/>
          </p:cNvSpPr>
          <p:nvPr/>
        </p:nvSpPr>
        <p:spPr bwMode="auto">
          <a:xfrm>
            <a:off x="758825" y="3352800"/>
            <a:ext cx="10525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peer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16118" name="Oval 22"/>
          <p:cNvSpPr>
            <a:spLocks noChangeArrowheads="1"/>
          </p:cNvSpPr>
          <p:nvPr/>
        </p:nvSpPr>
        <p:spPr bwMode="auto">
          <a:xfrm>
            <a:off x="4724400" y="3200400"/>
            <a:ext cx="8366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solidFill>
                  <a:srgbClr val="FF6600"/>
                </a:solidFill>
                <a:latin typeface="Courier New" pitchFamily="49" charset="0"/>
              </a:rPr>
              <a:t>åse</a:t>
            </a:r>
            <a:endParaRPr lang="en-CA" b="1">
              <a:solidFill>
                <a:srgbClr val="FF6600"/>
              </a:solidFill>
              <a:latin typeface="Courier New" pitchFamily="49" charset="0"/>
            </a:endParaRPr>
          </a:p>
        </p:txBody>
      </p:sp>
      <p:sp>
        <p:nvSpPr>
          <p:cNvPr id="516119" name="Rectangle 23"/>
          <p:cNvSpPr>
            <a:spLocks noChangeArrowheads="1"/>
          </p:cNvSpPr>
          <p:nvPr/>
        </p:nvSpPr>
        <p:spPr bwMode="auto">
          <a:xfrm>
            <a:off x="5172075" y="4495800"/>
            <a:ext cx="38481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da-DK" b="1">
                <a:solidFill>
                  <a:srgbClr val="009900"/>
                </a:solidFill>
                <a:latin typeface="Courier New" pitchFamily="49" charset="0"/>
              </a:rPr>
              <a:t>Alt ihob er tøv og tant!</a:t>
            </a:r>
            <a:endParaRPr lang="en-CA" b="1">
              <a:solidFill>
                <a:srgbClr val="009900"/>
              </a:solidFill>
              <a:latin typeface="Courier New" pitchFamily="49" charset="0"/>
            </a:endParaRPr>
          </a:p>
        </p:txBody>
      </p:sp>
      <p:sp>
        <p:nvSpPr>
          <p:cNvPr id="516120" name="Rectangle 24"/>
          <p:cNvSpPr>
            <a:spLocks noChangeArrowheads="1"/>
          </p:cNvSpPr>
          <p:nvPr/>
        </p:nvSpPr>
        <p:spPr bwMode="auto">
          <a:xfrm>
            <a:off x="123825" y="4495800"/>
            <a:ext cx="23241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Hvorfor bande?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16121" name="Rectangle 25"/>
          <p:cNvSpPr>
            <a:spLocks noChangeArrowheads="1"/>
          </p:cNvSpPr>
          <p:nvPr/>
        </p:nvSpPr>
        <p:spPr bwMode="auto">
          <a:xfrm>
            <a:off x="2571750" y="4495800"/>
            <a:ext cx="24765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solidFill>
                  <a:srgbClr val="FF6600"/>
                </a:solidFill>
                <a:latin typeface="Courier New" pitchFamily="49" charset="0"/>
              </a:rPr>
              <a:t>Tvi, du </a:t>
            </a:r>
            <a:r>
              <a:rPr lang="da-DK" b="1">
                <a:solidFill>
                  <a:srgbClr val="FF6600"/>
                </a:solidFill>
                <a:latin typeface="Courier New" pitchFamily="49" charset="0"/>
              </a:rPr>
              <a:t>tør ej!</a:t>
            </a:r>
            <a:endParaRPr lang="en-CA" b="1">
              <a:solidFill>
                <a:srgbClr val="FF6600"/>
              </a:solidFill>
              <a:latin typeface="Courier New" pitchFamily="49" charset="0"/>
            </a:endParaRPr>
          </a:p>
        </p:txBody>
      </p:sp>
      <p:cxnSp>
        <p:nvCxnSpPr>
          <p:cNvPr id="516122" name="AutoShape 26"/>
          <p:cNvCxnSpPr>
            <a:cxnSpLocks noChangeShapeType="1"/>
            <a:stCxn id="516115" idx="3"/>
            <a:endCxn id="516117" idx="0"/>
          </p:cNvCxnSpPr>
          <p:nvPr/>
        </p:nvCxnSpPr>
        <p:spPr bwMode="auto">
          <a:xfrm flipH="1">
            <a:off x="1285875" y="2970213"/>
            <a:ext cx="620713" cy="382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123" name="AutoShape 27"/>
          <p:cNvCxnSpPr>
            <a:cxnSpLocks noChangeShapeType="1"/>
            <a:stCxn id="516117" idx="4"/>
            <a:endCxn id="516120" idx="0"/>
          </p:cNvCxnSpPr>
          <p:nvPr/>
        </p:nvCxnSpPr>
        <p:spPr bwMode="auto">
          <a:xfrm>
            <a:off x="1285875" y="38862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124" name="AutoShape 28"/>
          <p:cNvCxnSpPr>
            <a:cxnSpLocks noChangeShapeType="1"/>
            <a:stCxn id="516115" idx="5"/>
            <a:endCxn id="516121" idx="0"/>
          </p:cNvCxnSpPr>
          <p:nvPr/>
        </p:nvCxnSpPr>
        <p:spPr bwMode="auto">
          <a:xfrm>
            <a:off x="2651125" y="2970213"/>
            <a:ext cx="1158875" cy="1525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125" name="AutoShape 29"/>
          <p:cNvCxnSpPr>
            <a:cxnSpLocks noChangeShapeType="1"/>
            <a:stCxn id="516118" idx="3"/>
            <a:endCxn id="516121" idx="0"/>
          </p:cNvCxnSpPr>
          <p:nvPr/>
        </p:nvCxnSpPr>
        <p:spPr bwMode="auto">
          <a:xfrm flipH="1">
            <a:off x="3810000" y="3656013"/>
            <a:ext cx="1036638" cy="839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126" name="AutoShape 30"/>
          <p:cNvCxnSpPr>
            <a:cxnSpLocks noChangeShapeType="1"/>
            <a:stCxn id="516118" idx="5"/>
            <a:endCxn id="516119" idx="0"/>
          </p:cNvCxnSpPr>
          <p:nvPr/>
        </p:nvCxnSpPr>
        <p:spPr bwMode="auto">
          <a:xfrm>
            <a:off x="5438775" y="3656013"/>
            <a:ext cx="1657350" cy="839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127" name="AutoShape 31"/>
          <p:cNvCxnSpPr>
            <a:cxnSpLocks noChangeShapeType="1"/>
            <a:stCxn id="516116" idx="4"/>
            <a:endCxn id="516119" idx="0"/>
          </p:cNvCxnSpPr>
          <p:nvPr/>
        </p:nvCxnSpPr>
        <p:spPr bwMode="auto">
          <a:xfrm>
            <a:off x="7094538" y="2971800"/>
            <a:ext cx="1587" cy="152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128" name="AutoShape 32"/>
          <p:cNvCxnSpPr>
            <a:cxnSpLocks noChangeShapeType="1"/>
            <a:stCxn id="516117" idx="5"/>
            <a:endCxn id="516119" idx="0"/>
          </p:cNvCxnSpPr>
          <p:nvPr/>
        </p:nvCxnSpPr>
        <p:spPr bwMode="auto">
          <a:xfrm>
            <a:off x="1657350" y="3808413"/>
            <a:ext cx="5438775" cy="687387"/>
          </a:xfrm>
          <a:prstGeom prst="straightConnector1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20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EEAA-6769-411B-91CF-A7A6F05CB4CA}" type="slidenum">
              <a:rPr lang="fr-FR"/>
              <a:pPr/>
              <a:t>13</a:t>
            </a:fld>
            <a:endParaRPr lang="fr-FR"/>
          </a:p>
        </p:txBody>
      </p:sp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Example </a:t>
            </a:r>
            <a:r>
              <a:rPr lang="en-CA" dirty="0" smtClean="0"/>
              <a:t>3</a:t>
            </a:r>
            <a:r>
              <a:rPr lang="en-CA" dirty="0"/>
              <a:t/>
            </a:r>
            <a:br>
              <a:rPr lang="en-CA" dirty="0"/>
            </a:br>
            <a:r>
              <a:rPr lang="en-CA" sz="3100" dirty="0"/>
              <a:t>(last verse spoken in chorus by Peer &amp; </a:t>
            </a:r>
            <a:r>
              <a:rPr lang="nb-NO" sz="3100" dirty="0"/>
              <a:t>Åse</a:t>
            </a:r>
            <a:r>
              <a:rPr lang="fr-CA" sz="3100" dirty="0"/>
              <a:t>)</a:t>
            </a:r>
            <a:endParaRPr lang="en-CA" sz="3100" dirty="0"/>
          </a:p>
        </p:txBody>
      </p:sp>
      <p:sp>
        <p:nvSpPr>
          <p:cNvPr id="518147" name="Oval 3"/>
          <p:cNvSpPr>
            <a:spLocks noChangeArrowheads="1"/>
          </p:cNvSpPr>
          <p:nvPr/>
        </p:nvSpPr>
        <p:spPr bwMode="auto">
          <a:xfrm>
            <a:off x="1752600" y="2514600"/>
            <a:ext cx="10525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vers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18148" name="Oval 4"/>
          <p:cNvSpPr>
            <a:spLocks noChangeArrowheads="1"/>
          </p:cNvSpPr>
          <p:nvPr/>
        </p:nvSpPr>
        <p:spPr bwMode="auto">
          <a:xfrm>
            <a:off x="6567488" y="2438400"/>
            <a:ext cx="1052512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vers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18149" name="Oval 5"/>
          <p:cNvSpPr>
            <a:spLocks noChangeArrowheads="1"/>
          </p:cNvSpPr>
          <p:nvPr/>
        </p:nvSpPr>
        <p:spPr bwMode="auto">
          <a:xfrm>
            <a:off x="3397250" y="3200400"/>
            <a:ext cx="10525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peer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18150" name="Oval 6"/>
          <p:cNvSpPr>
            <a:spLocks noChangeArrowheads="1"/>
          </p:cNvSpPr>
          <p:nvPr/>
        </p:nvSpPr>
        <p:spPr bwMode="auto">
          <a:xfrm>
            <a:off x="4724400" y="3200400"/>
            <a:ext cx="8366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solidFill>
                  <a:srgbClr val="FF6600"/>
                </a:solidFill>
                <a:latin typeface="Courier New" pitchFamily="49" charset="0"/>
              </a:rPr>
              <a:t>åse</a:t>
            </a:r>
            <a:endParaRPr lang="en-CA" b="1">
              <a:solidFill>
                <a:srgbClr val="FF6600"/>
              </a:solidFill>
              <a:latin typeface="Courier New" pitchFamily="49" charset="0"/>
            </a:endParaRPr>
          </a:p>
        </p:txBody>
      </p:sp>
      <p:sp>
        <p:nvSpPr>
          <p:cNvPr id="518151" name="Rectangle 7"/>
          <p:cNvSpPr>
            <a:spLocks noChangeArrowheads="1"/>
          </p:cNvSpPr>
          <p:nvPr/>
        </p:nvSpPr>
        <p:spPr bwMode="auto">
          <a:xfrm>
            <a:off x="5172075" y="4495800"/>
            <a:ext cx="38481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da-DK" b="1">
                <a:solidFill>
                  <a:srgbClr val="009900"/>
                </a:solidFill>
                <a:latin typeface="Courier New" pitchFamily="49" charset="0"/>
              </a:rPr>
              <a:t>Alt ihob er tøv og tant!</a:t>
            </a:r>
            <a:endParaRPr lang="en-CA" b="1">
              <a:solidFill>
                <a:srgbClr val="009900"/>
              </a:solidFill>
              <a:latin typeface="Courier New" pitchFamily="49" charset="0"/>
            </a:endParaRPr>
          </a:p>
        </p:txBody>
      </p:sp>
      <p:sp>
        <p:nvSpPr>
          <p:cNvPr id="518152" name="Rectangle 8"/>
          <p:cNvSpPr>
            <a:spLocks noChangeArrowheads="1"/>
          </p:cNvSpPr>
          <p:nvPr/>
        </p:nvSpPr>
        <p:spPr bwMode="auto">
          <a:xfrm>
            <a:off x="123825" y="4495800"/>
            <a:ext cx="23241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Hvorfor bande?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18153" name="Rectangle 9"/>
          <p:cNvSpPr>
            <a:spLocks noChangeArrowheads="1"/>
          </p:cNvSpPr>
          <p:nvPr/>
        </p:nvSpPr>
        <p:spPr bwMode="auto">
          <a:xfrm>
            <a:off x="2571750" y="4495800"/>
            <a:ext cx="24765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solidFill>
                  <a:srgbClr val="FF6600"/>
                </a:solidFill>
                <a:latin typeface="Courier New" pitchFamily="49" charset="0"/>
              </a:rPr>
              <a:t>Tvi, du </a:t>
            </a:r>
            <a:r>
              <a:rPr lang="da-DK" b="1">
                <a:solidFill>
                  <a:srgbClr val="FF6600"/>
                </a:solidFill>
                <a:latin typeface="Courier New" pitchFamily="49" charset="0"/>
              </a:rPr>
              <a:t>tør ej!</a:t>
            </a:r>
            <a:endParaRPr lang="en-CA" b="1">
              <a:solidFill>
                <a:srgbClr val="FF6600"/>
              </a:solidFill>
              <a:latin typeface="Courier New" pitchFamily="49" charset="0"/>
            </a:endParaRPr>
          </a:p>
        </p:txBody>
      </p:sp>
      <p:cxnSp>
        <p:nvCxnSpPr>
          <p:cNvPr id="518154" name="AutoShape 10"/>
          <p:cNvCxnSpPr>
            <a:cxnSpLocks noChangeShapeType="1"/>
            <a:stCxn id="518147" idx="3"/>
            <a:endCxn id="518152" idx="0"/>
          </p:cNvCxnSpPr>
          <p:nvPr/>
        </p:nvCxnSpPr>
        <p:spPr bwMode="auto">
          <a:xfrm flipH="1">
            <a:off x="1285875" y="2970213"/>
            <a:ext cx="620713" cy="1525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155" name="AutoShape 11"/>
          <p:cNvCxnSpPr>
            <a:cxnSpLocks noChangeShapeType="1"/>
            <a:stCxn id="518149" idx="3"/>
            <a:endCxn id="518152" idx="0"/>
          </p:cNvCxnSpPr>
          <p:nvPr/>
        </p:nvCxnSpPr>
        <p:spPr bwMode="auto">
          <a:xfrm flipH="1">
            <a:off x="1285875" y="3656013"/>
            <a:ext cx="2265363" cy="839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156" name="AutoShape 12"/>
          <p:cNvCxnSpPr>
            <a:cxnSpLocks noChangeShapeType="1"/>
            <a:stCxn id="518147" idx="5"/>
            <a:endCxn id="518153" idx="0"/>
          </p:cNvCxnSpPr>
          <p:nvPr/>
        </p:nvCxnSpPr>
        <p:spPr bwMode="auto">
          <a:xfrm>
            <a:off x="2651125" y="2970213"/>
            <a:ext cx="1158875" cy="1525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157" name="AutoShape 13"/>
          <p:cNvCxnSpPr>
            <a:cxnSpLocks noChangeShapeType="1"/>
            <a:stCxn id="518150" idx="3"/>
            <a:endCxn id="518153" idx="0"/>
          </p:cNvCxnSpPr>
          <p:nvPr/>
        </p:nvCxnSpPr>
        <p:spPr bwMode="auto">
          <a:xfrm flipH="1">
            <a:off x="3810000" y="3656013"/>
            <a:ext cx="1036638" cy="839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158" name="AutoShape 14"/>
          <p:cNvCxnSpPr>
            <a:cxnSpLocks noChangeShapeType="1"/>
            <a:stCxn id="518150" idx="5"/>
            <a:endCxn id="518151" idx="0"/>
          </p:cNvCxnSpPr>
          <p:nvPr/>
        </p:nvCxnSpPr>
        <p:spPr bwMode="auto">
          <a:xfrm>
            <a:off x="5438775" y="3656013"/>
            <a:ext cx="1657350" cy="839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159" name="AutoShape 15"/>
          <p:cNvCxnSpPr>
            <a:cxnSpLocks noChangeShapeType="1"/>
            <a:stCxn id="518148" idx="4"/>
            <a:endCxn id="518151" idx="0"/>
          </p:cNvCxnSpPr>
          <p:nvPr/>
        </p:nvCxnSpPr>
        <p:spPr bwMode="auto">
          <a:xfrm>
            <a:off x="7094538" y="2971800"/>
            <a:ext cx="1587" cy="152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160" name="AutoShape 16"/>
          <p:cNvCxnSpPr>
            <a:cxnSpLocks noChangeShapeType="1"/>
            <a:stCxn id="518149" idx="5"/>
            <a:endCxn id="518151" idx="0"/>
          </p:cNvCxnSpPr>
          <p:nvPr/>
        </p:nvCxnSpPr>
        <p:spPr bwMode="auto">
          <a:xfrm>
            <a:off x="4295775" y="3656013"/>
            <a:ext cx="2800350" cy="839787"/>
          </a:xfrm>
          <a:prstGeom prst="straightConnector1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Example</a:t>
            </a:r>
            <a:r>
              <a:rPr lang="fr-CA" dirty="0" smtClean="0"/>
              <a:t> 4</a:t>
            </a:r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ED62-5E98-4D21-B71F-645AD4197141}" type="slidenum">
              <a:rPr lang="fr-FR" smtClean="0"/>
              <a:pPr/>
              <a:t>14</a:t>
            </a:fld>
            <a:endParaRPr lang="fr-FR"/>
          </a:p>
        </p:txBody>
      </p:sp>
      <p:pic>
        <p:nvPicPr>
          <p:cNvPr id="1026" name="Picture 2" descr="png image (codg-ex3.png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5880100" cy="2724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410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5FCB-710E-4450-8BEA-B38E3E9E90F5}" type="slidenum">
              <a:rPr lang="fr-FR"/>
              <a:pPr/>
              <a:t>15</a:t>
            </a:fld>
            <a:endParaRPr lang="fr-FR"/>
          </a:p>
        </p:txBody>
      </p:sp>
      <p:sp>
        <p:nvSpPr>
          <p:cNvPr id="5222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OO-</a:t>
            </a:r>
            <a:r>
              <a:rPr lang="en-US" dirty="0" err="1" smtClean="0"/>
              <a:t>TexMECS</a:t>
            </a:r>
            <a:endParaRPr lang="en-CA" dirty="0"/>
          </a:p>
        </p:txBody>
      </p:sp>
      <p:sp>
        <p:nvSpPr>
          <p:cNvPr id="52224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2237-BFDF-4A16-B9CD-6435C39B403F}" type="slidenum">
              <a:rPr lang="fr-FR"/>
              <a:pPr/>
              <a:t>16</a:t>
            </a:fld>
            <a:endParaRPr lang="fr-FR"/>
          </a:p>
        </p:txBody>
      </p:sp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TexMECS</a:t>
            </a:r>
            <a:endParaRPr lang="en-CA"/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A </a:t>
            </a:r>
            <a:r>
              <a:rPr lang="fr-CA" dirty="0" err="1"/>
              <a:t>particular</a:t>
            </a:r>
            <a:r>
              <a:rPr lang="fr-CA" dirty="0"/>
              <a:t> </a:t>
            </a:r>
            <a:r>
              <a:rPr lang="fr-CA" dirty="0" err="1"/>
              <a:t>proposal</a:t>
            </a:r>
            <a:r>
              <a:rPr lang="fr-CA" dirty="0"/>
              <a:t> to </a:t>
            </a:r>
            <a:r>
              <a:rPr lang="fr-CA" dirty="0" err="1"/>
              <a:t>address</a:t>
            </a:r>
            <a:r>
              <a:rPr lang="fr-CA" dirty="0"/>
              <a:t> the </a:t>
            </a:r>
            <a:r>
              <a:rPr lang="fr-CA" dirty="0" err="1"/>
              <a:t>overlap</a:t>
            </a:r>
            <a:r>
              <a:rPr lang="fr-CA" dirty="0"/>
              <a:t> </a:t>
            </a:r>
            <a:r>
              <a:rPr lang="fr-CA" dirty="0" err="1"/>
              <a:t>problem</a:t>
            </a:r>
            <a:r>
              <a:rPr lang="fr-CA" dirty="0"/>
              <a:t> </a:t>
            </a:r>
            <a:r>
              <a:rPr lang="fr-CA" i="1" dirty="0" err="1"/>
              <a:t>with</a:t>
            </a:r>
            <a:r>
              <a:rPr lang="fr-CA" i="1" dirty="0"/>
              <a:t> </a:t>
            </a:r>
            <a:r>
              <a:rPr lang="fr-CA" i="1" dirty="0" err="1"/>
              <a:t>overlapping</a:t>
            </a:r>
            <a:r>
              <a:rPr lang="fr-CA" i="1" dirty="0"/>
              <a:t> </a:t>
            </a:r>
            <a:r>
              <a:rPr lang="fr-CA" i="1" dirty="0" err="1" smtClean="0"/>
              <a:t>markup</a:t>
            </a:r>
            <a:r>
              <a:rPr lang="fr-CA" dirty="0" smtClean="0"/>
              <a:t>+</a:t>
            </a:r>
            <a:endParaRPr lang="fr-CA" dirty="0"/>
          </a:p>
          <a:p>
            <a:r>
              <a:rPr lang="fr-CA" dirty="0"/>
              <a:t>MECS (</a:t>
            </a:r>
            <a:r>
              <a:rPr lang="fr-CA" dirty="0" err="1"/>
              <a:t>Huitfeldt</a:t>
            </a:r>
            <a:r>
              <a:rPr lang="fr-CA" dirty="0"/>
              <a:t> 1992-1996)</a:t>
            </a:r>
          </a:p>
          <a:p>
            <a:pPr lvl="1"/>
            <a:r>
              <a:rPr lang="fr-CA" dirty="0" err="1"/>
              <a:t>Multi-element</a:t>
            </a:r>
            <a:r>
              <a:rPr lang="fr-CA" dirty="0"/>
              <a:t> code system</a:t>
            </a:r>
          </a:p>
          <a:p>
            <a:r>
              <a:rPr lang="fr-CA" dirty="0" err="1"/>
              <a:t>TexMECS</a:t>
            </a:r>
            <a:r>
              <a:rPr lang="fr-CA" dirty="0"/>
              <a:t> (</a:t>
            </a:r>
            <a:r>
              <a:rPr lang="fr-CA" dirty="0" err="1"/>
              <a:t>Huitfeldt</a:t>
            </a:r>
            <a:r>
              <a:rPr lang="fr-CA" dirty="0"/>
              <a:t> &amp; </a:t>
            </a:r>
            <a:r>
              <a:rPr lang="fr-CA" dirty="0" err="1"/>
              <a:t>SMcQ</a:t>
            </a:r>
            <a:r>
              <a:rPr lang="fr-CA" dirty="0"/>
              <a:t> 2003)</a:t>
            </a:r>
          </a:p>
          <a:p>
            <a:pPr lvl="1"/>
            <a:r>
              <a:rPr lang="fr-CA" dirty="0"/>
              <a:t>"</a:t>
            </a:r>
            <a:r>
              <a:rPr lang="fr-CA" dirty="0" err="1"/>
              <a:t>Trivially</a:t>
            </a:r>
            <a:r>
              <a:rPr lang="fr-CA" dirty="0"/>
              <a:t> </a:t>
            </a:r>
            <a:r>
              <a:rPr lang="fr-CA" dirty="0" err="1"/>
              <a:t>extended</a:t>
            </a:r>
            <a:r>
              <a:rPr lang="fr-CA" dirty="0"/>
              <a:t> MECS"</a:t>
            </a:r>
          </a:p>
          <a:p>
            <a:r>
              <a:rPr lang="en-CA" dirty="0" err="1"/>
              <a:t>Markup</a:t>
            </a:r>
            <a:r>
              <a:rPr lang="en-CA" dirty="0"/>
              <a:t> Languages for Complex Documents (MLCD)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EA3-DA0B-418F-AAF3-ABC0705E0174}" type="slidenum">
              <a:rPr lang="fr-FR"/>
              <a:pPr/>
              <a:t>17</a:t>
            </a:fld>
            <a:endParaRPr lang="fr-FR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Overlap-only</a:t>
            </a:r>
            <a:r>
              <a:rPr lang="fr-CA" dirty="0"/>
              <a:t> </a:t>
            </a:r>
            <a:r>
              <a:rPr lang="fr-CA" dirty="0" err="1"/>
              <a:t>TexMECS</a:t>
            </a:r>
            <a:endParaRPr lang="en-CA" dirty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TexMECS allows overlapping markup...</a:t>
            </a:r>
          </a:p>
          <a:p>
            <a:r>
              <a:rPr lang="fr-CA"/>
              <a:t>but also much more:</a:t>
            </a:r>
          </a:p>
          <a:p>
            <a:pPr lvl="1"/>
            <a:r>
              <a:rPr lang="fr-CA"/>
              <a:t>virtual elements, interrupted elements, etc.</a:t>
            </a:r>
          </a:p>
          <a:p>
            <a:r>
              <a:rPr lang="en-CA"/>
              <a:t>OO-TexMECS 101</a:t>
            </a:r>
          </a:p>
          <a:p>
            <a:pPr lvl="1"/>
            <a:r>
              <a:rPr lang="en-CA"/>
              <a:t>Start-tags:	 </a:t>
            </a:r>
            <a:r>
              <a:rPr lang="en-CA" b="1">
                <a:latin typeface="Courier New" pitchFamily="49" charset="0"/>
              </a:rPr>
              <a:t>&lt;a|</a:t>
            </a:r>
          </a:p>
          <a:p>
            <a:pPr lvl="1"/>
            <a:r>
              <a:rPr lang="en-CA"/>
              <a:t>End-tags:	 </a:t>
            </a:r>
            <a:r>
              <a:rPr lang="en-CA" b="1">
                <a:latin typeface="Courier New" pitchFamily="49" charset="0"/>
              </a:rPr>
              <a:t>|a&gt;</a:t>
            </a:r>
          </a:p>
          <a:p>
            <a:pPr lvl="1"/>
            <a:r>
              <a:rPr lang="en-CA"/>
              <a:t>Overlapping elements allowed</a:t>
            </a:r>
          </a:p>
          <a:p>
            <a:pPr lvl="1"/>
            <a:r>
              <a:rPr lang="en-CA"/>
              <a:t>Natural notion of well-formedness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5922-2FAB-43A1-BD98-AA00526E6E86}" type="slidenum">
              <a:rPr lang="fr-FR"/>
              <a:pPr/>
              <a:t>18</a:t>
            </a:fld>
            <a:endParaRPr lang="fr-FR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OO-</a:t>
            </a:r>
            <a:r>
              <a:rPr lang="fr-CA" dirty="0" err="1" smtClean="0"/>
              <a:t>TexMECS</a:t>
            </a:r>
            <a:r>
              <a:rPr lang="fr-CA" dirty="0" smtClean="0"/>
              <a:t> </a:t>
            </a:r>
            <a:r>
              <a:rPr lang="fr-CA" dirty="0" err="1" smtClean="0"/>
              <a:t>example</a:t>
            </a:r>
            <a:endParaRPr lang="en-CA" dirty="0"/>
          </a:p>
        </p:txBody>
      </p:sp>
      <p:sp>
        <p:nvSpPr>
          <p:cNvPr id="506884" name="Text Box 4"/>
          <p:cNvSpPr txBox="1">
            <a:spLocks noChangeArrowheads="1"/>
          </p:cNvSpPr>
          <p:nvPr/>
        </p:nvSpPr>
        <p:spPr bwMode="auto">
          <a:xfrm>
            <a:off x="1712913" y="1704975"/>
            <a:ext cx="6232325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fr-CA" sz="2400" dirty="0"/>
              <a:t>(Peer) </a:t>
            </a:r>
            <a:r>
              <a:rPr lang="fr-CA" sz="2400" dirty="0" err="1"/>
              <a:t>Hvorfor</a:t>
            </a:r>
            <a:r>
              <a:rPr lang="fr-CA" sz="2400" dirty="0"/>
              <a:t> bande? (</a:t>
            </a:r>
            <a:r>
              <a:rPr lang="fr-CA" sz="2400" dirty="0" err="1"/>
              <a:t>Åse</a:t>
            </a:r>
            <a:r>
              <a:rPr lang="fr-CA" sz="2400" dirty="0"/>
              <a:t>) </a:t>
            </a:r>
            <a:r>
              <a:rPr lang="fr-CA" sz="2400" dirty="0" err="1"/>
              <a:t>Tvi</a:t>
            </a:r>
            <a:r>
              <a:rPr lang="fr-CA" sz="2400" dirty="0"/>
              <a:t>, du t</a:t>
            </a:r>
            <a:r>
              <a:rPr lang="nb-NO" sz="2400" dirty="0"/>
              <a:t>ør ej</a:t>
            </a:r>
            <a:r>
              <a:rPr lang="nb-NO" sz="2400" dirty="0" smtClean="0"/>
              <a:t>!</a:t>
            </a:r>
            <a:r>
              <a:rPr lang="nb-NO" sz="2400" dirty="0" smtClean="0">
                <a:latin typeface="Lucida Sans Unicode"/>
                <a:cs typeface="Lucida Sans Unicode"/>
              </a:rPr>
              <a:t>¶</a:t>
            </a:r>
            <a:r>
              <a:rPr lang="nb-NO" sz="2400" dirty="0"/>
              <a:t/>
            </a:r>
            <a:br>
              <a:rPr lang="nb-NO" sz="2400" dirty="0"/>
            </a:br>
            <a:r>
              <a:rPr lang="nb-NO" sz="2400" dirty="0"/>
              <a:t>Alt ihob er tøv og tant</a:t>
            </a:r>
            <a:r>
              <a:rPr lang="nb-NO" sz="2400" dirty="0" smtClean="0"/>
              <a:t>!</a:t>
            </a:r>
            <a:r>
              <a:rPr lang="nb-NO" sz="2400" dirty="0" smtClean="0">
                <a:latin typeface="Lucida Sans Unicode"/>
                <a:cs typeface="Lucida Sans Unicode"/>
              </a:rPr>
              <a:t>¶</a:t>
            </a:r>
            <a:endParaRPr lang="fr-CA" sz="2400" dirty="0"/>
          </a:p>
        </p:txBody>
      </p:sp>
      <p:sp>
        <p:nvSpPr>
          <p:cNvPr id="506885" name="Text Box 5"/>
          <p:cNvSpPr txBox="1">
            <a:spLocks noChangeArrowheads="1"/>
          </p:cNvSpPr>
          <p:nvPr/>
        </p:nvSpPr>
        <p:spPr bwMode="auto">
          <a:xfrm>
            <a:off x="685800" y="3048000"/>
            <a:ext cx="7876172" cy="2556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fr-CA" b="1" dirty="0" smtClean="0">
                <a:latin typeface="Courier New" pitchFamily="49" charset="0"/>
              </a:rPr>
              <a:t>&lt;doc|</a:t>
            </a:r>
          </a:p>
          <a:p>
            <a:r>
              <a:rPr lang="fr-CA" b="1" dirty="0" smtClean="0">
                <a:latin typeface="Courier New" pitchFamily="49" charset="0"/>
              </a:rPr>
              <a:t> &lt;vers|</a:t>
            </a:r>
            <a:r>
              <a:rPr lang="fr-CA" b="1" dirty="0">
                <a:latin typeface="Courier New" pitchFamily="49" charset="0"/>
              </a:rPr>
              <a:t/>
            </a:r>
            <a:br>
              <a:rPr lang="fr-CA" b="1" dirty="0">
                <a:latin typeface="Courier New" pitchFamily="49" charset="0"/>
              </a:rPr>
            </a:br>
            <a:r>
              <a:rPr lang="fr-CA" b="1" dirty="0">
                <a:latin typeface="Courier New" pitchFamily="49" charset="0"/>
              </a:rPr>
              <a:t> </a:t>
            </a:r>
            <a:r>
              <a:rPr lang="fr-CA" b="1" dirty="0" smtClean="0">
                <a:latin typeface="Courier New" pitchFamily="49" charset="0"/>
              </a:rPr>
              <a:t>  </a:t>
            </a:r>
            <a:r>
              <a:rPr lang="fr-CA" b="1" dirty="0">
                <a:latin typeface="Courier New" pitchFamily="49" charset="0"/>
              </a:rPr>
              <a:t>&lt;</a:t>
            </a:r>
            <a:r>
              <a:rPr lang="fr-CA" b="1" dirty="0" err="1" smtClean="0">
                <a:latin typeface="Courier New" pitchFamily="49" charset="0"/>
              </a:rPr>
              <a:t>peer|Hvorfor</a:t>
            </a:r>
            <a:r>
              <a:rPr lang="fr-CA" b="1" dirty="0" smtClean="0">
                <a:latin typeface="Courier New" pitchFamily="49" charset="0"/>
              </a:rPr>
              <a:t> </a:t>
            </a:r>
            <a:r>
              <a:rPr lang="fr-CA" b="1" dirty="0">
                <a:latin typeface="Courier New" pitchFamily="49" charset="0"/>
              </a:rPr>
              <a:t>bande</a:t>
            </a:r>
            <a:r>
              <a:rPr lang="fr-CA" b="1" dirty="0" smtClean="0">
                <a:latin typeface="Courier New" pitchFamily="49" charset="0"/>
              </a:rPr>
              <a:t>?|</a:t>
            </a:r>
            <a:r>
              <a:rPr lang="fr-CA" b="1" dirty="0" err="1" smtClean="0">
                <a:latin typeface="Courier New" pitchFamily="49" charset="0"/>
              </a:rPr>
              <a:t>peer</a:t>
            </a:r>
            <a:r>
              <a:rPr lang="fr-CA" b="1" dirty="0">
                <a:latin typeface="Courier New" pitchFamily="49" charset="0"/>
              </a:rPr>
              <a:t>&gt;</a:t>
            </a:r>
            <a:r>
              <a:rPr lang="fr-CA" b="1" dirty="0">
                <a:solidFill>
                  <a:srgbClr val="FF6600"/>
                </a:solidFill>
                <a:latin typeface="Courier New" pitchFamily="49" charset="0"/>
              </a:rPr>
              <a:t>&lt;</a:t>
            </a:r>
            <a:r>
              <a:rPr lang="nb-NO" b="1" dirty="0" smtClean="0">
                <a:solidFill>
                  <a:srgbClr val="FF6600"/>
                </a:solidFill>
                <a:latin typeface="Courier New" pitchFamily="49" charset="0"/>
              </a:rPr>
              <a:t>åse</a:t>
            </a:r>
            <a:r>
              <a:rPr lang="fr-CA" b="1" dirty="0" smtClean="0">
                <a:solidFill>
                  <a:srgbClr val="FF6600"/>
                </a:solidFill>
                <a:latin typeface="Courier New" pitchFamily="49" charset="0"/>
              </a:rPr>
              <a:t>|</a:t>
            </a:r>
            <a:r>
              <a:rPr lang="fr-CA" b="1" dirty="0" err="1" smtClean="0">
                <a:solidFill>
                  <a:srgbClr val="FF6600"/>
                </a:solidFill>
                <a:latin typeface="Courier New" pitchFamily="49" charset="0"/>
              </a:rPr>
              <a:t>Tvi</a:t>
            </a:r>
            <a:r>
              <a:rPr lang="fr-CA" b="1" dirty="0">
                <a:solidFill>
                  <a:srgbClr val="FF6600"/>
                </a:solidFill>
                <a:latin typeface="Courier New" pitchFamily="49" charset="0"/>
              </a:rPr>
              <a:t>, du </a:t>
            </a:r>
            <a:r>
              <a:rPr lang="da-DK" b="1" dirty="0">
                <a:solidFill>
                  <a:srgbClr val="FF6600"/>
                </a:solidFill>
                <a:latin typeface="Courier New" pitchFamily="49" charset="0"/>
              </a:rPr>
              <a:t>tør ej!</a:t>
            </a:r>
            <a:br>
              <a:rPr lang="da-DK" b="1" dirty="0">
                <a:solidFill>
                  <a:srgbClr val="FF6600"/>
                </a:solidFill>
                <a:latin typeface="Courier New" pitchFamily="49" charset="0"/>
              </a:rPr>
            </a:br>
            <a:r>
              <a:rPr lang="da-DK" b="1" dirty="0" smtClean="0">
                <a:solidFill>
                  <a:srgbClr val="FF6600"/>
                </a:solidFill>
                <a:latin typeface="Courier New" pitchFamily="49" charset="0"/>
              </a:rPr>
              <a:t> </a:t>
            </a:r>
            <a:r>
              <a:rPr lang="da-DK" b="1" dirty="0" smtClean="0">
                <a:latin typeface="Courier New" pitchFamily="49" charset="0"/>
              </a:rPr>
              <a:t>|vers</a:t>
            </a:r>
            <a:r>
              <a:rPr lang="da-DK" b="1" dirty="0">
                <a:latin typeface="Courier New" pitchFamily="49" charset="0"/>
              </a:rPr>
              <a:t>&gt;</a:t>
            </a:r>
            <a:r>
              <a:rPr lang="da-DK" b="1" dirty="0">
                <a:solidFill>
                  <a:srgbClr val="FF6600"/>
                </a:solidFill>
                <a:latin typeface="Courier New" pitchFamily="49" charset="0"/>
              </a:rPr>
              <a:t/>
            </a:r>
            <a:br>
              <a:rPr lang="da-DK" b="1" dirty="0">
                <a:solidFill>
                  <a:srgbClr val="FF6600"/>
                </a:solidFill>
                <a:latin typeface="Courier New" pitchFamily="49" charset="0"/>
              </a:rPr>
            </a:br>
            <a:r>
              <a:rPr lang="da-DK" b="1" dirty="0" smtClean="0">
                <a:solidFill>
                  <a:srgbClr val="FF6600"/>
                </a:solidFill>
                <a:latin typeface="Courier New" pitchFamily="49" charset="0"/>
              </a:rPr>
              <a:t> </a:t>
            </a:r>
            <a:r>
              <a:rPr lang="da-DK" b="1" dirty="0" smtClean="0">
                <a:latin typeface="Courier New" pitchFamily="49" charset="0"/>
              </a:rPr>
              <a:t>&lt;vers|</a:t>
            </a:r>
            <a:r>
              <a:rPr lang="da-DK" b="1" dirty="0">
                <a:latin typeface="Courier New" pitchFamily="49" charset="0"/>
              </a:rPr>
              <a:t/>
            </a:r>
            <a:br>
              <a:rPr lang="da-DK" b="1" dirty="0">
                <a:latin typeface="Courier New" pitchFamily="49" charset="0"/>
              </a:rPr>
            </a:br>
            <a:r>
              <a:rPr lang="da-DK" b="1" dirty="0" smtClean="0">
                <a:latin typeface="Courier New" pitchFamily="49" charset="0"/>
              </a:rPr>
              <a:t>   </a:t>
            </a:r>
            <a:r>
              <a:rPr lang="da-DK" b="1" dirty="0">
                <a:solidFill>
                  <a:srgbClr val="FF6600"/>
                </a:solidFill>
                <a:latin typeface="Courier New" pitchFamily="49" charset="0"/>
              </a:rPr>
              <a:t>Alt ihob er tøv og tant</a:t>
            </a:r>
            <a:r>
              <a:rPr lang="da-DK" b="1" dirty="0" smtClean="0">
                <a:solidFill>
                  <a:srgbClr val="FF6600"/>
                </a:solidFill>
                <a:latin typeface="Courier New" pitchFamily="49" charset="0"/>
              </a:rPr>
              <a:t>!|</a:t>
            </a:r>
            <a:r>
              <a:rPr lang="nb-NO" b="1" dirty="0" smtClean="0">
                <a:solidFill>
                  <a:srgbClr val="FF6600"/>
                </a:solidFill>
                <a:latin typeface="Courier New" pitchFamily="49" charset="0"/>
              </a:rPr>
              <a:t>åse</a:t>
            </a:r>
            <a:r>
              <a:rPr lang="nb-NO" b="1" dirty="0">
                <a:solidFill>
                  <a:srgbClr val="FF6600"/>
                </a:solidFill>
                <a:latin typeface="Courier New" pitchFamily="49" charset="0"/>
              </a:rPr>
              <a:t>&gt;</a:t>
            </a:r>
            <a:br>
              <a:rPr lang="nb-NO" b="1" dirty="0">
                <a:solidFill>
                  <a:srgbClr val="FF6600"/>
                </a:solidFill>
                <a:latin typeface="Courier New" pitchFamily="49" charset="0"/>
              </a:rPr>
            </a:br>
            <a:r>
              <a:rPr lang="nb-NO" b="1" dirty="0" smtClean="0">
                <a:solidFill>
                  <a:srgbClr val="FF6600"/>
                </a:solidFill>
                <a:latin typeface="Courier New" pitchFamily="49" charset="0"/>
              </a:rPr>
              <a:t> </a:t>
            </a:r>
            <a:r>
              <a:rPr lang="nb-NO" b="1" dirty="0" smtClean="0">
                <a:latin typeface="Courier New" pitchFamily="49" charset="0"/>
              </a:rPr>
              <a:t>|vers&gt;</a:t>
            </a:r>
          </a:p>
          <a:p>
            <a:r>
              <a:rPr lang="nb-NO" b="1" dirty="0" smtClean="0">
                <a:latin typeface="Courier New" pitchFamily="49" charset="0"/>
              </a:rPr>
              <a:t>|doc&gt;</a:t>
            </a:r>
            <a:endParaRPr lang="en-CA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33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Earlier</a:t>
            </a:r>
            <a:r>
              <a:rPr lang="fr-CA" dirty="0" smtClean="0"/>
              <a:t> </a:t>
            </a:r>
            <a:r>
              <a:rPr lang="fr-CA" dirty="0" err="1" smtClean="0"/>
              <a:t>result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In 2008 [M2008], </a:t>
            </a:r>
            <a:r>
              <a:rPr lang="fr-CA" dirty="0" err="1" smtClean="0"/>
              <a:t>we</a:t>
            </a:r>
            <a:r>
              <a:rPr lang="fr-CA" dirty="0" smtClean="0"/>
              <a:t> </a:t>
            </a:r>
            <a:r>
              <a:rPr lang="fr-CA" dirty="0" err="1" smtClean="0"/>
              <a:t>identified</a:t>
            </a:r>
            <a:r>
              <a:rPr lang="fr-CA" dirty="0" smtClean="0"/>
              <a:t> a </a:t>
            </a:r>
            <a:r>
              <a:rPr lang="fr-CA" dirty="0" err="1" smtClean="0"/>
              <a:t>particular</a:t>
            </a:r>
            <a:r>
              <a:rPr lang="fr-CA" dirty="0" smtClean="0"/>
              <a:t> class of graphs </a:t>
            </a:r>
            <a:r>
              <a:rPr lang="fr-CA" dirty="0" err="1" smtClean="0"/>
              <a:t>that</a:t>
            </a:r>
            <a:r>
              <a:rPr lang="fr-CA" dirty="0" smtClean="0"/>
              <a:t> </a:t>
            </a:r>
            <a:r>
              <a:rPr lang="fr-CA" dirty="0" err="1" smtClean="0"/>
              <a:t>we</a:t>
            </a:r>
            <a:r>
              <a:rPr lang="fr-CA" dirty="0" smtClean="0"/>
              <a:t> </a:t>
            </a:r>
            <a:r>
              <a:rPr lang="fr-CA" dirty="0" err="1" smtClean="0"/>
              <a:t>showed</a:t>
            </a:r>
            <a:r>
              <a:rPr lang="fr-CA" dirty="0" smtClean="0"/>
              <a:t> to correspond </a:t>
            </a:r>
            <a:r>
              <a:rPr lang="fr-CA" dirty="0" err="1" smtClean="0"/>
              <a:t>exactly</a:t>
            </a:r>
            <a:r>
              <a:rPr lang="fr-CA" dirty="0" smtClean="0"/>
              <a:t> to OO-</a:t>
            </a:r>
            <a:r>
              <a:rPr lang="fr-CA" dirty="0" err="1" smtClean="0"/>
              <a:t>TexMECS</a:t>
            </a:r>
            <a:endParaRPr lang="fr-CA" dirty="0" smtClean="0"/>
          </a:p>
          <a:p>
            <a:pPr lvl="1"/>
            <a:r>
              <a:rPr lang="fr-CA" dirty="0" err="1" smtClean="0"/>
              <a:t>Those</a:t>
            </a:r>
            <a:r>
              <a:rPr lang="fr-CA" dirty="0" smtClean="0"/>
              <a:t> graphs are </a:t>
            </a:r>
            <a:r>
              <a:rPr lang="fr-CA" dirty="0" err="1" smtClean="0"/>
              <a:t>essentially</a:t>
            </a:r>
            <a:r>
              <a:rPr lang="fr-CA" dirty="0" smtClean="0"/>
              <a:t>+ the « </a:t>
            </a:r>
            <a:r>
              <a:rPr lang="fr-CA" dirty="0" err="1" smtClean="0"/>
              <a:t>restricted</a:t>
            </a:r>
            <a:r>
              <a:rPr lang="fr-CA" dirty="0" smtClean="0"/>
              <a:t> </a:t>
            </a:r>
            <a:r>
              <a:rPr lang="fr-CA" dirty="0" err="1" smtClean="0"/>
              <a:t>GODDAGs</a:t>
            </a:r>
            <a:r>
              <a:rPr lang="fr-CA" dirty="0" smtClean="0"/>
              <a:t> </a:t>
            </a:r>
            <a:r>
              <a:rPr lang="fr-CA" dirty="0" smtClean="0"/>
              <a:t>» (r-</a:t>
            </a:r>
            <a:r>
              <a:rPr lang="fr-CA" dirty="0" err="1" smtClean="0"/>
              <a:t>GODDAGs</a:t>
            </a:r>
            <a:r>
              <a:rPr lang="fr-CA" dirty="0" smtClean="0"/>
              <a:t>) </a:t>
            </a:r>
            <a:r>
              <a:rPr lang="fr-CA" dirty="0" smtClean="0"/>
              <a:t>of [SH2004]</a:t>
            </a:r>
          </a:p>
          <a:p>
            <a:pPr lvl="1"/>
            <a:r>
              <a:rPr lang="fr-CA" dirty="0" smtClean="0"/>
              <a:t>All </a:t>
            </a:r>
            <a:r>
              <a:rPr lang="fr-CA" dirty="0" err="1" smtClean="0"/>
              <a:t>trees</a:t>
            </a:r>
            <a:r>
              <a:rPr lang="fr-CA" dirty="0" smtClean="0"/>
              <a:t> are </a:t>
            </a:r>
            <a:r>
              <a:rPr lang="fr-CA" dirty="0" smtClean="0"/>
              <a:t>r-</a:t>
            </a:r>
            <a:r>
              <a:rPr lang="fr-CA" dirty="0" err="1" smtClean="0"/>
              <a:t>GODDAGs</a:t>
            </a:r>
            <a:endParaRPr lang="fr-CA" dirty="0"/>
          </a:p>
          <a:p>
            <a:pPr lvl="1"/>
            <a:r>
              <a:rPr lang="fr-CA" dirty="0" err="1" smtClean="0"/>
              <a:t>Some</a:t>
            </a:r>
            <a:r>
              <a:rPr lang="fr-CA" dirty="0" smtClean="0"/>
              <a:t> non-</a:t>
            </a:r>
            <a:r>
              <a:rPr lang="fr-CA" dirty="0" err="1" smtClean="0"/>
              <a:t>trees</a:t>
            </a:r>
            <a:r>
              <a:rPr lang="fr-CA" dirty="0" smtClean="0"/>
              <a:t> are </a:t>
            </a:r>
            <a:r>
              <a:rPr lang="fr-CA" dirty="0" smtClean="0"/>
              <a:t>r-</a:t>
            </a:r>
            <a:r>
              <a:rPr lang="fr-CA" dirty="0" err="1" smtClean="0"/>
              <a:t>GODDAGs</a:t>
            </a:r>
            <a:r>
              <a:rPr lang="fr-CA" dirty="0" smtClean="0"/>
              <a:t> </a:t>
            </a:r>
            <a:r>
              <a:rPr lang="fr-CA" dirty="0" err="1" smtClean="0"/>
              <a:t>too</a:t>
            </a:r>
            <a:endParaRPr lang="fr-CA" dirty="0" smtClean="0"/>
          </a:p>
          <a:p>
            <a:pPr lvl="1"/>
            <a:r>
              <a:rPr lang="fr-CA" dirty="0" smtClean="0"/>
              <a:t>So: OO-</a:t>
            </a:r>
            <a:r>
              <a:rPr lang="fr-CA" dirty="0" err="1" smtClean="0"/>
              <a:t>TexMECS</a:t>
            </a:r>
            <a:r>
              <a:rPr lang="fr-CA" dirty="0" smtClean="0"/>
              <a:t> more expressive </a:t>
            </a:r>
            <a:r>
              <a:rPr lang="fr-CA" dirty="0" err="1" smtClean="0"/>
              <a:t>than</a:t>
            </a:r>
            <a:r>
              <a:rPr lang="fr-CA" dirty="0" smtClean="0"/>
              <a:t> XML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7629-0405-42BD-A833-A36AB662C6A4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17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2CDB-8697-4498-8795-4C00416D4639}" type="slidenum">
              <a:rPr lang="fr-FR"/>
              <a:pPr/>
              <a:t>2</a:t>
            </a:fld>
            <a:endParaRPr lang="fr-FR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Overview of the talk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en-US" dirty="0" smtClean="0"/>
              <a:t>Problem setting</a:t>
            </a:r>
          </a:p>
          <a:p>
            <a:pPr marL="1009650" lvl="1" indent="-609600"/>
            <a:r>
              <a:rPr lang="en-US" dirty="0" smtClean="0"/>
              <a:t>Graph </a:t>
            </a:r>
            <a:r>
              <a:rPr lang="en-US" dirty="0"/>
              <a:t>representations of </a:t>
            </a:r>
            <a:r>
              <a:rPr lang="en-US" dirty="0" smtClean="0"/>
              <a:t>XML documents</a:t>
            </a:r>
            <a:endParaRPr lang="en-US" dirty="0"/>
          </a:p>
          <a:p>
            <a:pPr marL="1009650" lvl="1" indent="-609600"/>
            <a:r>
              <a:rPr lang="en-CA" dirty="0"/>
              <a:t>Need for more complex </a:t>
            </a:r>
            <a:r>
              <a:rPr lang="en-CA" dirty="0" smtClean="0"/>
              <a:t>structures</a:t>
            </a:r>
            <a:endParaRPr lang="en-US" dirty="0"/>
          </a:p>
          <a:p>
            <a:pPr marL="1009650" lvl="1" indent="-609600"/>
            <a:r>
              <a:rPr lang="en-US" dirty="0" smtClean="0"/>
              <a:t>Overlap-only-</a:t>
            </a:r>
            <a:r>
              <a:rPr lang="en-US" dirty="0" err="1" smtClean="0"/>
              <a:t>TexMECS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Main result and consequence</a:t>
            </a:r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Future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19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E4C98-3E04-4269-BBB8-B7F5BFEB01F7}" type="slidenum">
              <a:rPr lang="fr-FR"/>
              <a:pPr/>
              <a:t>20</a:t>
            </a:fld>
            <a:endParaRPr lang="fr-FR"/>
          </a:p>
        </p:txBody>
      </p:sp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1 </a:t>
            </a:r>
            <a:r>
              <a:rPr lang="en-CA" dirty="0" smtClean="0"/>
              <a:t>r-GODDAG 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509957" name="Oval 5"/>
          <p:cNvSpPr>
            <a:spLocks noChangeArrowheads="1"/>
          </p:cNvSpPr>
          <p:nvPr/>
        </p:nvSpPr>
        <p:spPr bwMode="auto">
          <a:xfrm>
            <a:off x="1752600" y="2209800"/>
            <a:ext cx="10525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vers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09958" name="Oval 6"/>
          <p:cNvSpPr>
            <a:spLocks noChangeArrowheads="1"/>
          </p:cNvSpPr>
          <p:nvPr/>
        </p:nvSpPr>
        <p:spPr bwMode="auto">
          <a:xfrm>
            <a:off x="6567488" y="2133600"/>
            <a:ext cx="1052512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vers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09959" name="Oval 7"/>
          <p:cNvSpPr>
            <a:spLocks noChangeArrowheads="1"/>
          </p:cNvSpPr>
          <p:nvPr/>
        </p:nvSpPr>
        <p:spPr bwMode="auto">
          <a:xfrm>
            <a:off x="758825" y="3048000"/>
            <a:ext cx="10525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peer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09960" name="Oval 8"/>
          <p:cNvSpPr>
            <a:spLocks noChangeArrowheads="1"/>
          </p:cNvSpPr>
          <p:nvPr/>
        </p:nvSpPr>
        <p:spPr bwMode="auto">
          <a:xfrm>
            <a:off x="4724400" y="2895600"/>
            <a:ext cx="8366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solidFill>
                  <a:srgbClr val="FF6600"/>
                </a:solidFill>
                <a:latin typeface="Courier New" pitchFamily="49" charset="0"/>
              </a:rPr>
              <a:t>åse</a:t>
            </a:r>
            <a:endParaRPr lang="en-CA" b="1">
              <a:solidFill>
                <a:srgbClr val="FF6600"/>
              </a:solidFill>
              <a:latin typeface="Courier New" pitchFamily="49" charset="0"/>
            </a:endParaRPr>
          </a:p>
        </p:txBody>
      </p:sp>
      <p:sp>
        <p:nvSpPr>
          <p:cNvPr id="509961" name="Rectangle 9"/>
          <p:cNvSpPr>
            <a:spLocks noChangeArrowheads="1"/>
          </p:cNvSpPr>
          <p:nvPr/>
        </p:nvSpPr>
        <p:spPr bwMode="auto">
          <a:xfrm>
            <a:off x="5172075" y="4191000"/>
            <a:ext cx="38481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da-DK" b="1">
                <a:solidFill>
                  <a:srgbClr val="FF6600"/>
                </a:solidFill>
                <a:latin typeface="Courier New" pitchFamily="49" charset="0"/>
              </a:rPr>
              <a:t>Alt ihob er tøv og tant!</a:t>
            </a:r>
            <a:endParaRPr lang="en-CA" b="1">
              <a:solidFill>
                <a:srgbClr val="FF6600"/>
              </a:solidFill>
              <a:latin typeface="Courier New" pitchFamily="49" charset="0"/>
            </a:endParaRPr>
          </a:p>
        </p:txBody>
      </p:sp>
      <p:sp>
        <p:nvSpPr>
          <p:cNvPr id="509962" name="Rectangle 10"/>
          <p:cNvSpPr>
            <a:spLocks noChangeArrowheads="1"/>
          </p:cNvSpPr>
          <p:nvPr/>
        </p:nvSpPr>
        <p:spPr bwMode="auto">
          <a:xfrm>
            <a:off x="123825" y="4191000"/>
            <a:ext cx="23241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Hvorfor bande?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09963" name="Rectangle 11"/>
          <p:cNvSpPr>
            <a:spLocks noChangeArrowheads="1"/>
          </p:cNvSpPr>
          <p:nvPr/>
        </p:nvSpPr>
        <p:spPr bwMode="auto">
          <a:xfrm>
            <a:off x="2571750" y="4191000"/>
            <a:ext cx="24765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solidFill>
                  <a:srgbClr val="FF6600"/>
                </a:solidFill>
                <a:latin typeface="Courier New" pitchFamily="49" charset="0"/>
              </a:rPr>
              <a:t>Tvi, du </a:t>
            </a:r>
            <a:r>
              <a:rPr lang="da-DK" b="1">
                <a:solidFill>
                  <a:srgbClr val="FF6600"/>
                </a:solidFill>
                <a:latin typeface="Courier New" pitchFamily="49" charset="0"/>
              </a:rPr>
              <a:t>tør ej!</a:t>
            </a:r>
            <a:endParaRPr lang="en-CA" b="1">
              <a:solidFill>
                <a:srgbClr val="FF6600"/>
              </a:solidFill>
              <a:latin typeface="Courier New" pitchFamily="49" charset="0"/>
            </a:endParaRPr>
          </a:p>
        </p:txBody>
      </p:sp>
      <p:cxnSp>
        <p:nvCxnSpPr>
          <p:cNvPr id="509964" name="AutoShape 12"/>
          <p:cNvCxnSpPr>
            <a:cxnSpLocks noChangeShapeType="1"/>
            <a:stCxn id="509957" idx="3"/>
            <a:endCxn id="509959" idx="0"/>
          </p:cNvCxnSpPr>
          <p:nvPr/>
        </p:nvCxnSpPr>
        <p:spPr bwMode="auto">
          <a:xfrm flipH="1">
            <a:off x="1285875" y="2665413"/>
            <a:ext cx="620713" cy="382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9965" name="AutoShape 13"/>
          <p:cNvCxnSpPr>
            <a:cxnSpLocks noChangeShapeType="1"/>
            <a:stCxn id="509959" idx="4"/>
            <a:endCxn id="509962" idx="0"/>
          </p:cNvCxnSpPr>
          <p:nvPr/>
        </p:nvCxnSpPr>
        <p:spPr bwMode="auto">
          <a:xfrm>
            <a:off x="1285875" y="35814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9966" name="AutoShape 14"/>
          <p:cNvCxnSpPr>
            <a:cxnSpLocks noChangeShapeType="1"/>
            <a:stCxn id="509957" idx="5"/>
            <a:endCxn id="509963" idx="0"/>
          </p:cNvCxnSpPr>
          <p:nvPr/>
        </p:nvCxnSpPr>
        <p:spPr bwMode="auto">
          <a:xfrm>
            <a:off x="2651125" y="2665413"/>
            <a:ext cx="1158875" cy="1525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9967" name="AutoShape 15"/>
          <p:cNvCxnSpPr>
            <a:cxnSpLocks noChangeShapeType="1"/>
            <a:stCxn id="509960" idx="3"/>
            <a:endCxn id="509963" idx="0"/>
          </p:cNvCxnSpPr>
          <p:nvPr/>
        </p:nvCxnSpPr>
        <p:spPr bwMode="auto">
          <a:xfrm flipH="1">
            <a:off x="3810000" y="3351213"/>
            <a:ext cx="1036638" cy="839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9968" name="AutoShape 16"/>
          <p:cNvCxnSpPr>
            <a:cxnSpLocks noChangeShapeType="1"/>
            <a:stCxn id="509960" idx="5"/>
            <a:endCxn id="509961" idx="0"/>
          </p:cNvCxnSpPr>
          <p:nvPr/>
        </p:nvCxnSpPr>
        <p:spPr bwMode="auto">
          <a:xfrm>
            <a:off x="5438775" y="3351213"/>
            <a:ext cx="1657350" cy="839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9969" name="AutoShape 17"/>
          <p:cNvCxnSpPr>
            <a:cxnSpLocks noChangeShapeType="1"/>
            <a:stCxn id="509958" idx="4"/>
            <a:endCxn id="509961" idx="0"/>
          </p:cNvCxnSpPr>
          <p:nvPr/>
        </p:nvCxnSpPr>
        <p:spPr bwMode="auto">
          <a:xfrm>
            <a:off x="7094538" y="2667000"/>
            <a:ext cx="1587" cy="152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ZoneTexte 1"/>
          <p:cNvSpPr txBox="1"/>
          <p:nvPr/>
        </p:nvSpPr>
        <p:spPr>
          <a:xfrm>
            <a:off x="7620000" y="152400"/>
            <a:ext cx="11785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9600" dirty="0" smtClean="0">
                <a:solidFill>
                  <a:srgbClr val="00B050"/>
                </a:solidFill>
                <a:latin typeface="Lucida Sans Unicode"/>
                <a:cs typeface="Lucida Sans Unicode"/>
              </a:rPr>
              <a:t>√</a:t>
            </a:r>
            <a:endParaRPr lang="fr-CA" sz="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71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19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3CD7-5B95-4B40-88C9-A53B17DF0713}" type="slidenum">
              <a:rPr lang="fr-FR"/>
              <a:pPr/>
              <a:t>21</a:t>
            </a:fld>
            <a:endParaRPr lang="fr-FR"/>
          </a:p>
        </p:txBody>
      </p:sp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Example</a:t>
            </a:r>
            <a:r>
              <a:rPr lang="fr-CA" dirty="0" smtClean="0"/>
              <a:t> 2 </a:t>
            </a:r>
            <a:r>
              <a:rPr lang="fr-CA" dirty="0" smtClean="0"/>
              <a:t>r-GODDAG </a:t>
            </a:r>
            <a:r>
              <a:rPr lang="fr-CA" dirty="0" smtClean="0"/>
              <a:t>?</a:t>
            </a:r>
            <a:endParaRPr lang="en-CA" dirty="0"/>
          </a:p>
        </p:txBody>
      </p:sp>
      <p:sp>
        <p:nvSpPr>
          <p:cNvPr id="516115" name="Oval 19"/>
          <p:cNvSpPr>
            <a:spLocks noChangeArrowheads="1"/>
          </p:cNvSpPr>
          <p:nvPr/>
        </p:nvSpPr>
        <p:spPr bwMode="auto">
          <a:xfrm>
            <a:off x="1752600" y="2514600"/>
            <a:ext cx="10525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vers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16116" name="Oval 20"/>
          <p:cNvSpPr>
            <a:spLocks noChangeArrowheads="1"/>
          </p:cNvSpPr>
          <p:nvPr/>
        </p:nvSpPr>
        <p:spPr bwMode="auto">
          <a:xfrm>
            <a:off x="6567488" y="2438400"/>
            <a:ext cx="1052512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vers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16117" name="Oval 21"/>
          <p:cNvSpPr>
            <a:spLocks noChangeArrowheads="1"/>
          </p:cNvSpPr>
          <p:nvPr/>
        </p:nvSpPr>
        <p:spPr bwMode="auto">
          <a:xfrm>
            <a:off x="758825" y="3352800"/>
            <a:ext cx="10525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peer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16118" name="Oval 22"/>
          <p:cNvSpPr>
            <a:spLocks noChangeArrowheads="1"/>
          </p:cNvSpPr>
          <p:nvPr/>
        </p:nvSpPr>
        <p:spPr bwMode="auto">
          <a:xfrm>
            <a:off x="4724400" y="3200400"/>
            <a:ext cx="8366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solidFill>
                  <a:srgbClr val="FF6600"/>
                </a:solidFill>
                <a:latin typeface="Courier New" pitchFamily="49" charset="0"/>
              </a:rPr>
              <a:t>åse</a:t>
            </a:r>
            <a:endParaRPr lang="en-CA" b="1">
              <a:solidFill>
                <a:srgbClr val="FF6600"/>
              </a:solidFill>
              <a:latin typeface="Courier New" pitchFamily="49" charset="0"/>
            </a:endParaRPr>
          </a:p>
        </p:txBody>
      </p:sp>
      <p:sp>
        <p:nvSpPr>
          <p:cNvPr id="516119" name="Rectangle 23"/>
          <p:cNvSpPr>
            <a:spLocks noChangeArrowheads="1"/>
          </p:cNvSpPr>
          <p:nvPr/>
        </p:nvSpPr>
        <p:spPr bwMode="auto">
          <a:xfrm>
            <a:off x="5172075" y="4495800"/>
            <a:ext cx="38481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da-DK" b="1">
                <a:solidFill>
                  <a:srgbClr val="009900"/>
                </a:solidFill>
                <a:latin typeface="Courier New" pitchFamily="49" charset="0"/>
              </a:rPr>
              <a:t>Alt ihob er tøv og tant!</a:t>
            </a:r>
            <a:endParaRPr lang="en-CA" b="1">
              <a:solidFill>
                <a:srgbClr val="009900"/>
              </a:solidFill>
              <a:latin typeface="Courier New" pitchFamily="49" charset="0"/>
            </a:endParaRPr>
          </a:p>
        </p:txBody>
      </p:sp>
      <p:sp>
        <p:nvSpPr>
          <p:cNvPr id="516120" name="Rectangle 24"/>
          <p:cNvSpPr>
            <a:spLocks noChangeArrowheads="1"/>
          </p:cNvSpPr>
          <p:nvPr/>
        </p:nvSpPr>
        <p:spPr bwMode="auto">
          <a:xfrm>
            <a:off x="123825" y="4495800"/>
            <a:ext cx="23241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Hvorfor bande?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16121" name="Rectangle 25"/>
          <p:cNvSpPr>
            <a:spLocks noChangeArrowheads="1"/>
          </p:cNvSpPr>
          <p:nvPr/>
        </p:nvSpPr>
        <p:spPr bwMode="auto">
          <a:xfrm>
            <a:off x="2571750" y="4495800"/>
            <a:ext cx="24765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solidFill>
                  <a:srgbClr val="FF6600"/>
                </a:solidFill>
                <a:latin typeface="Courier New" pitchFamily="49" charset="0"/>
              </a:rPr>
              <a:t>Tvi, du </a:t>
            </a:r>
            <a:r>
              <a:rPr lang="da-DK" b="1">
                <a:solidFill>
                  <a:srgbClr val="FF6600"/>
                </a:solidFill>
                <a:latin typeface="Courier New" pitchFamily="49" charset="0"/>
              </a:rPr>
              <a:t>tør ej!</a:t>
            </a:r>
            <a:endParaRPr lang="en-CA" b="1">
              <a:solidFill>
                <a:srgbClr val="FF6600"/>
              </a:solidFill>
              <a:latin typeface="Courier New" pitchFamily="49" charset="0"/>
            </a:endParaRPr>
          </a:p>
        </p:txBody>
      </p:sp>
      <p:cxnSp>
        <p:nvCxnSpPr>
          <p:cNvPr id="516122" name="AutoShape 26"/>
          <p:cNvCxnSpPr>
            <a:cxnSpLocks noChangeShapeType="1"/>
            <a:stCxn id="516115" idx="3"/>
            <a:endCxn id="516117" idx="0"/>
          </p:cNvCxnSpPr>
          <p:nvPr/>
        </p:nvCxnSpPr>
        <p:spPr bwMode="auto">
          <a:xfrm flipH="1">
            <a:off x="1285875" y="2970213"/>
            <a:ext cx="620713" cy="382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123" name="AutoShape 27"/>
          <p:cNvCxnSpPr>
            <a:cxnSpLocks noChangeShapeType="1"/>
            <a:stCxn id="516117" idx="4"/>
            <a:endCxn id="516120" idx="0"/>
          </p:cNvCxnSpPr>
          <p:nvPr/>
        </p:nvCxnSpPr>
        <p:spPr bwMode="auto">
          <a:xfrm>
            <a:off x="1285875" y="38862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124" name="AutoShape 28"/>
          <p:cNvCxnSpPr>
            <a:cxnSpLocks noChangeShapeType="1"/>
            <a:stCxn id="516115" idx="5"/>
            <a:endCxn id="516121" idx="0"/>
          </p:cNvCxnSpPr>
          <p:nvPr/>
        </p:nvCxnSpPr>
        <p:spPr bwMode="auto">
          <a:xfrm>
            <a:off x="2651125" y="2970213"/>
            <a:ext cx="1158875" cy="1525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125" name="AutoShape 29"/>
          <p:cNvCxnSpPr>
            <a:cxnSpLocks noChangeShapeType="1"/>
            <a:stCxn id="516118" idx="3"/>
            <a:endCxn id="516121" idx="0"/>
          </p:cNvCxnSpPr>
          <p:nvPr/>
        </p:nvCxnSpPr>
        <p:spPr bwMode="auto">
          <a:xfrm flipH="1">
            <a:off x="3810000" y="3656013"/>
            <a:ext cx="1036638" cy="839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126" name="AutoShape 30"/>
          <p:cNvCxnSpPr>
            <a:cxnSpLocks noChangeShapeType="1"/>
            <a:stCxn id="516118" idx="5"/>
            <a:endCxn id="516119" idx="0"/>
          </p:cNvCxnSpPr>
          <p:nvPr/>
        </p:nvCxnSpPr>
        <p:spPr bwMode="auto">
          <a:xfrm>
            <a:off x="5438775" y="3656013"/>
            <a:ext cx="1657350" cy="839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127" name="AutoShape 31"/>
          <p:cNvCxnSpPr>
            <a:cxnSpLocks noChangeShapeType="1"/>
            <a:stCxn id="516116" idx="4"/>
            <a:endCxn id="516119" idx="0"/>
          </p:cNvCxnSpPr>
          <p:nvPr/>
        </p:nvCxnSpPr>
        <p:spPr bwMode="auto">
          <a:xfrm>
            <a:off x="7094538" y="2971800"/>
            <a:ext cx="1587" cy="152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128" name="AutoShape 32"/>
          <p:cNvCxnSpPr>
            <a:cxnSpLocks noChangeShapeType="1"/>
            <a:stCxn id="516117" idx="5"/>
            <a:endCxn id="516119" idx="0"/>
          </p:cNvCxnSpPr>
          <p:nvPr/>
        </p:nvCxnSpPr>
        <p:spPr bwMode="auto">
          <a:xfrm>
            <a:off x="1657350" y="3808413"/>
            <a:ext cx="5438775" cy="687387"/>
          </a:xfrm>
          <a:prstGeom prst="straightConnector1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Connecteur droit 2"/>
          <p:cNvCxnSpPr/>
          <p:nvPr/>
        </p:nvCxnSpPr>
        <p:spPr bwMode="auto">
          <a:xfrm>
            <a:off x="838200" y="1066800"/>
            <a:ext cx="7543800" cy="4953000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Connecteur droit 20"/>
          <p:cNvCxnSpPr/>
          <p:nvPr/>
        </p:nvCxnSpPr>
        <p:spPr bwMode="auto">
          <a:xfrm flipH="1">
            <a:off x="990600" y="1066800"/>
            <a:ext cx="7086600" cy="5105400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5814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20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EEAA-6769-411B-91CF-A7A6F05CB4CA}" type="slidenum">
              <a:rPr lang="fr-FR"/>
              <a:pPr/>
              <a:t>22</a:t>
            </a:fld>
            <a:endParaRPr lang="fr-FR"/>
          </a:p>
        </p:txBody>
      </p:sp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err="1" smtClean="0"/>
              <a:t>Example</a:t>
            </a:r>
            <a:r>
              <a:rPr lang="fr-CA" dirty="0" smtClean="0"/>
              <a:t> 3 </a:t>
            </a:r>
            <a:r>
              <a:rPr lang="fr-CA" dirty="0" smtClean="0"/>
              <a:t>r-GODDAG </a:t>
            </a:r>
            <a:r>
              <a:rPr lang="fr-CA" dirty="0" smtClean="0"/>
              <a:t>?</a:t>
            </a:r>
            <a:endParaRPr lang="en-CA" sz="3100" dirty="0"/>
          </a:p>
        </p:txBody>
      </p:sp>
      <p:sp>
        <p:nvSpPr>
          <p:cNvPr id="518147" name="Oval 3"/>
          <p:cNvSpPr>
            <a:spLocks noChangeArrowheads="1"/>
          </p:cNvSpPr>
          <p:nvPr/>
        </p:nvSpPr>
        <p:spPr bwMode="auto">
          <a:xfrm>
            <a:off x="1752600" y="2514600"/>
            <a:ext cx="10525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vers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18148" name="Oval 4"/>
          <p:cNvSpPr>
            <a:spLocks noChangeArrowheads="1"/>
          </p:cNvSpPr>
          <p:nvPr/>
        </p:nvSpPr>
        <p:spPr bwMode="auto">
          <a:xfrm>
            <a:off x="6567488" y="2438400"/>
            <a:ext cx="1052512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vers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18149" name="Oval 5"/>
          <p:cNvSpPr>
            <a:spLocks noChangeArrowheads="1"/>
          </p:cNvSpPr>
          <p:nvPr/>
        </p:nvSpPr>
        <p:spPr bwMode="auto">
          <a:xfrm>
            <a:off x="3397250" y="3200400"/>
            <a:ext cx="10525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peer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18150" name="Oval 6"/>
          <p:cNvSpPr>
            <a:spLocks noChangeArrowheads="1"/>
          </p:cNvSpPr>
          <p:nvPr/>
        </p:nvSpPr>
        <p:spPr bwMode="auto">
          <a:xfrm>
            <a:off x="4724400" y="3200400"/>
            <a:ext cx="836613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solidFill>
                  <a:srgbClr val="FF6600"/>
                </a:solidFill>
                <a:latin typeface="Courier New" pitchFamily="49" charset="0"/>
              </a:rPr>
              <a:t>åse</a:t>
            </a:r>
            <a:endParaRPr lang="en-CA" b="1">
              <a:solidFill>
                <a:srgbClr val="FF6600"/>
              </a:solidFill>
              <a:latin typeface="Courier New" pitchFamily="49" charset="0"/>
            </a:endParaRPr>
          </a:p>
        </p:txBody>
      </p:sp>
      <p:sp>
        <p:nvSpPr>
          <p:cNvPr id="518151" name="Rectangle 7"/>
          <p:cNvSpPr>
            <a:spLocks noChangeArrowheads="1"/>
          </p:cNvSpPr>
          <p:nvPr/>
        </p:nvSpPr>
        <p:spPr bwMode="auto">
          <a:xfrm>
            <a:off x="5172075" y="4495800"/>
            <a:ext cx="38481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da-DK" b="1">
                <a:solidFill>
                  <a:srgbClr val="009900"/>
                </a:solidFill>
                <a:latin typeface="Courier New" pitchFamily="49" charset="0"/>
              </a:rPr>
              <a:t>Alt ihob er tøv og tant!</a:t>
            </a:r>
            <a:endParaRPr lang="en-CA" b="1">
              <a:solidFill>
                <a:srgbClr val="009900"/>
              </a:solidFill>
              <a:latin typeface="Courier New" pitchFamily="49" charset="0"/>
            </a:endParaRPr>
          </a:p>
        </p:txBody>
      </p:sp>
      <p:sp>
        <p:nvSpPr>
          <p:cNvPr id="518152" name="Rectangle 8"/>
          <p:cNvSpPr>
            <a:spLocks noChangeArrowheads="1"/>
          </p:cNvSpPr>
          <p:nvPr/>
        </p:nvSpPr>
        <p:spPr bwMode="auto">
          <a:xfrm>
            <a:off x="123825" y="4495800"/>
            <a:ext cx="23241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latin typeface="Courier New" pitchFamily="49" charset="0"/>
              </a:rPr>
              <a:t>Hvorfor bande?</a:t>
            </a:r>
            <a:endParaRPr lang="en-CA" b="1">
              <a:latin typeface="Courier New" pitchFamily="49" charset="0"/>
            </a:endParaRPr>
          </a:p>
        </p:txBody>
      </p:sp>
      <p:sp>
        <p:nvSpPr>
          <p:cNvPr id="518153" name="Rectangle 9"/>
          <p:cNvSpPr>
            <a:spLocks noChangeArrowheads="1"/>
          </p:cNvSpPr>
          <p:nvPr/>
        </p:nvSpPr>
        <p:spPr bwMode="auto">
          <a:xfrm>
            <a:off x="2571750" y="4495800"/>
            <a:ext cx="24765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CA" b="1">
                <a:solidFill>
                  <a:srgbClr val="FF6600"/>
                </a:solidFill>
                <a:latin typeface="Courier New" pitchFamily="49" charset="0"/>
              </a:rPr>
              <a:t>Tvi, du </a:t>
            </a:r>
            <a:r>
              <a:rPr lang="da-DK" b="1">
                <a:solidFill>
                  <a:srgbClr val="FF6600"/>
                </a:solidFill>
                <a:latin typeface="Courier New" pitchFamily="49" charset="0"/>
              </a:rPr>
              <a:t>tør ej!</a:t>
            </a:r>
            <a:endParaRPr lang="en-CA" b="1">
              <a:solidFill>
                <a:srgbClr val="FF6600"/>
              </a:solidFill>
              <a:latin typeface="Courier New" pitchFamily="49" charset="0"/>
            </a:endParaRPr>
          </a:p>
        </p:txBody>
      </p:sp>
      <p:cxnSp>
        <p:nvCxnSpPr>
          <p:cNvPr id="518154" name="AutoShape 10"/>
          <p:cNvCxnSpPr>
            <a:cxnSpLocks noChangeShapeType="1"/>
            <a:stCxn id="518147" idx="3"/>
            <a:endCxn id="518152" idx="0"/>
          </p:cNvCxnSpPr>
          <p:nvPr/>
        </p:nvCxnSpPr>
        <p:spPr bwMode="auto">
          <a:xfrm flipH="1">
            <a:off x="1285875" y="2970213"/>
            <a:ext cx="620713" cy="1525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155" name="AutoShape 11"/>
          <p:cNvCxnSpPr>
            <a:cxnSpLocks noChangeShapeType="1"/>
            <a:stCxn id="518149" idx="3"/>
            <a:endCxn id="518152" idx="0"/>
          </p:cNvCxnSpPr>
          <p:nvPr/>
        </p:nvCxnSpPr>
        <p:spPr bwMode="auto">
          <a:xfrm flipH="1">
            <a:off x="1285875" y="3656013"/>
            <a:ext cx="2265363" cy="839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156" name="AutoShape 12"/>
          <p:cNvCxnSpPr>
            <a:cxnSpLocks noChangeShapeType="1"/>
            <a:stCxn id="518147" idx="5"/>
            <a:endCxn id="518153" idx="0"/>
          </p:cNvCxnSpPr>
          <p:nvPr/>
        </p:nvCxnSpPr>
        <p:spPr bwMode="auto">
          <a:xfrm>
            <a:off x="2651125" y="2970213"/>
            <a:ext cx="1158875" cy="1525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157" name="AutoShape 13"/>
          <p:cNvCxnSpPr>
            <a:cxnSpLocks noChangeShapeType="1"/>
            <a:stCxn id="518150" idx="3"/>
            <a:endCxn id="518153" idx="0"/>
          </p:cNvCxnSpPr>
          <p:nvPr/>
        </p:nvCxnSpPr>
        <p:spPr bwMode="auto">
          <a:xfrm flipH="1">
            <a:off x="3810000" y="3656013"/>
            <a:ext cx="1036638" cy="839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158" name="AutoShape 14"/>
          <p:cNvCxnSpPr>
            <a:cxnSpLocks noChangeShapeType="1"/>
            <a:stCxn id="518150" idx="5"/>
            <a:endCxn id="518151" idx="0"/>
          </p:cNvCxnSpPr>
          <p:nvPr/>
        </p:nvCxnSpPr>
        <p:spPr bwMode="auto">
          <a:xfrm>
            <a:off x="5438775" y="3656013"/>
            <a:ext cx="1657350" cy="839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159" name="AutoShape 15"/>
          <p:cNvCxnSpPr>
            <a:cxnSpLocks noChangeShapeType="1"/>
            <a:stCxn id="518148" idx="4"/>
            <a:endCxn id="518151" idx="0"/>
          </p:cNvCxnSpPr>
          <p:nvPr/>
        </p:nvCxnSpPr>
        <p:spPr bwMode="auto">
          <a:xfrm>
            <a:off x="7094538" y="2971800"/>
            <a:ext cx="1587" cy="152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160" name="AutoShape 16"/>
          <p:cNvCxnSpPr>
            <a:cxnSpLocks noChangeShapeType="1"/>
            <a:stCxn id="518149" idx="5"/>
            <a:endCxn id="518151" idx="0"/>
          </p:cNvCxnSpPr>
          <p:nvPr/>
        </p:nvCxnSpPr>
        <p:spPr bwMode="auto">
          <a:xfrm>
            <a:off x="4295775" y="3656013"/>
            <a:ext cx="2800350" cy="839787"/>
          </a:xfrm>
          <a:prstGeom prst="straightConnector1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Connecteur droit 20"/>
          <p:cNvCxnSpPr/>
          <p:nvPr/>
        </p:nvCxnSpPr>
        <p:spPr bwMode="auto">
          <a:xfrm>
            <a:off x="838200" y="1066800"/>
            <a:ext cx="7543800" cy="4953000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Connecteur droit 21"/>
          <p:cNvCxnSpPr/>
          <p:nvPr/>
        </p:nvCxnSpPr>
        <p:spPr bwMode="auto">
          <a:xfrm flipH="1">
            <a:off x="990600" y="1066800"/>
            <a:ext cx="7086600" cy="5105400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7939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Example</a:t>
            </a:r>
            <a:r>
              <a:rPr lang="fr-CA" dirty="0" smtClean="0"/>
              <a:t> 4 </a:t>
            </a:r>
            <a:r>
              <a:rPr lang="fr-CA" dirty="0" smtClean="0"/>
              <a:t>r-GODDAG </a:t>
            </a:r>
            <a:r>
              <a:rPr lang="fr-CA" dirty="0" smtClean="0"/>
              <a:t>?</a:t>
            </a:r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ED62-5E98-4D21-B71F-645AD4197141}" type="slidenum">
              <a:rPr lang="fr-FR" smtClean="0"/>
              <a:pPr/>
              <a:t>23</a:t>
            </a:fld>
            <a:endParaRPr lang="fr-FR"/>
          </a:p>
        </p:txBody>
      </p:sp>
      <p:pic>
        <p:nvPicPr>
          <p:cNvPr id="1026" name="Picture 2" descr="png image (codg-ex3.png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5880100" cy="2724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5"/>
          <p:cNvCxnSpPr/>
          <p:nvPr/>
        </p:nvCxnSpPr>
        <p:spPr bwMode="auto">
          <a:xfrm>
            <a:off x="838200" y="1066800"/>
            <a:ext cx="7543800" cy="4953000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Connecteur droit 6"/>
          <p:cNvCxnSpPr/>
          <p:nvPr/>
        </p:nvCxnSpPr>
        <p:spPr bwMode="auto">
          <a:xfrm flipH="1">
            <a:off x="990600" y="1066800"/>
            <a:ext cx="7086600" cy="5105400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7512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However</a:t>
            </a:r>
            <a:r>
              <a:rPr lang="fr-CA" dirty="0" smtClean="0"/>
              <a:t>…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That </a:t>
            </a:r>
            <a:r>
              <a:rPr lang="fr-CA" dirty="0" err="1" smtClean="0"/>
              <a:t>kind</a:t>
            </a:r>
            <a:r>
              <a:rPr lang="fr-CA" dirty="0" smtClean="0"/>
              <a:t> of </a:t>
            </a:r>
            <a:r>
              <a:rPr lang="fr-CA" dirty="0" err="1" smtClean="0"/>
              <a:t>result</a:t>
            </a:r>
            <a:r>
              <a:rPr lang="fr-CA" dirty="0" smtClean="0"/>
              <a:t> </a:t>
            </a:r>
            <a:r>
              <a:rPr lang="fr-CA" dirty="0" err="1" smtClean="0"/>
              <a:t>depends</a:t>
            </a:r>
            <a:r>
              <a:rPr lang="fr-CA" dirty="0" smtClean="0"/>
              <a:t> on the class of « possible » graphs</a:t>
            </a:r>
          </a:p>
          <a:p>
            <a:r>
              <a:rPr lang="fr-CA" dirty="0" smtClean="0"/>
              <a:t>Proof </a:t>
            </a:r>
            <a:r>
              <a:rPr lang="fr-CA" dirty="0" err="1" smtClean="0"/>
              <a:t>used</a:t>
            </a:r>
            <a:r>
              <a:rPr lang="fr-CA" dirty="0" smtClean="0"/>
              <a:t> « </a:t>
            </a:r>
            <a:r>
              <a:rPr lang="fr-CA" dirty="0" err="1" smtClean="0"/>
              <a:t>noDAGs</a:t>
            </a:r>
            <a:r>
              <a:rPr lang="fr-CA" dirty="0" smtClean="0"/>
              <a:t> » (</a:t>
            </a:r>
            <a:r>
              <a:rPr lang="fr-CA" i="1" dirty="0" err="1" smtClean="0"/>
              <a:t>node-ordered</a:t>
            </a:r>
            <a:r>
              <a:rPr lang="fr-CA" dirty="0" smtClean="0"/>
              <a:t>)</a:t>
            </a:r>
          </a:p>
          <a:p>
            <a:pPr lvl="1"/>
            <a:r>
              <a:rPr lang="fr-CA" dirty="0" err="1" smtClean="0"/>
              <a:t>Already</a:t>
            </a:r>
            <a:r>
              <a:rPr lang="fr-CA" dirty="0" smtClean="0"/>
              <a:t> </a:t>
            </a:r>
            <a:r>
              <a:rPr lang="fr-CA" dirty="0" err="1" smtClean="0"/>
              <a:t>fairly</a:t>
            </a:r>
            <a:r>
              <a:rPr lang="fr-CA" dirty="0" smtClean="0"/>
              <a:t> </a:t>
            </a:r>
            <a:r>
              <a:rPr lang="fr-CA" dirty="0" err="1" smtClean="0"/>
              <a:t>restricted</a:t>
            </a:r>
            <a:r>
              <a:rPr lang="fr-CA" dirty="0" smtClean="0"/>
              <a:t> class (</a:t>
            </a:r>
            <a:r>
              <a:rPr lang="fr-CA" dirty="0" err="1" smtClean="0"/>
              <a:t>though</a:t>
            </a:r>
            <a:r>
              <a:rPr lang="fr-CA" dirty="0" smtClean="0"/>
              <a:t> not as </a:t>
            </a:r>
            <a:r>
              <a:rPr lang="fr-CA" dirty="0" err="1" smtClean="0"/>
              <a:t>much</a:t>
            </a:r>
            <a:r>
              <a:rPr lang="fr-CA" dirty="0" smtClean="0"/>
              <a:t> as </a:t>
            </a:r>
            <a:r>
              <a:rPr lang="fr-CA" dirty="0" smtClean="0"/>
              <a:t>r-</a:t>
            </a:r>
            <a:r>
              <a:rPr lang="fr-CA" dirty="0" err="1" smtClean="0"/>
              <a:t>GODDAGs</a:t>
            </a:r>
            <a:r>
              <a:rPr lang="fr-CA" dirty="0" smtClean="0"/>
              <a:t>)</a:t>
            </a:r>
          </a:p>
          <a:p>
            <a:r>
              <a:rPr lang="fr-CA" dirty="0" err="1" smtClean="0"/>
              <a:t>Would</a:t>
            </a:r>
            <a:r>
              <a:rPr lang="fr-CA" dirty="0" smtClean="0"/>
              <a:t> </a:t>
            </a:r>
            <a:r>
              <a:rPr lang="fr-CA" dirty="0" err="1" smtClean="0"/>
              <a:t>we</a:t>
            </a:r>
            <a:r>
              <a:rPr lang="fr-CA" dirty="0" smtClean="0"/>
              <a:t> </a:t>
            </a:r>
            <a:r>
              <a:rPr lang="fr-CA" dirty="0" err="1" smtClean="0"/>
              <a:t>get</a:t>
            </a:r>
            <a:r>
              <a:rPr lang="fr-CA" dirty="0" smtClean="0"/>
              <a:t> the </a:t>
            </a:r>
            <a:r>
              <a:rPr lang="fr-CA" dirty="0" err="1" smtClean="0"/>
              <a:t>same</a:t>
            </a:r>
            <a:r>
              <a:rPr lang="fr-CA" dirty="0" smtClean="0"/>
              <a:t> </a:t>
            </a:r>
            <a:r>
              <a:rPr lang="fr-CA" dirty="0" err="1" smtClean="0"/>
              <a:t>result</a:t>
            </a:r>
            <a:r>
              <a:rPr lang="fr-CA" dirty="0" smtClean="0"/>
              <a:t> </a:t>
            </a:r>
            <a:r>
              <a:rPr lang="fr-CA" dirty="0" err="1" smtClean="0"/>
              <a:t>with</a:t>
            </a:r>
            <a:r>
              <a:rPr lang="fr-CA" dirty="0" smtClean="0"/>
              <a:t> a </a:t>
            </a:r>
            <a:r>
              <a:rPr lang="fr-CA" dirty="0" err="1" smtClean="0"/>
              <a:t>larger</a:t>
            </a:r>
            <a:r>
              <a:rPr lang="fr-CA" dirty="0" smtClean="0"/>
              <a:t> </a:t>
            </a:r>
            <a:r>
              <a:rPr lang="fr-CA" dirty="0" err="1" smtClean="0"/>
              <a:t>universe</a:t>
            </a:r>
            <a:r>
              <a:rPr lang="fr-CA" dirty="0" smtClean="0"/>
              <a:t> of </a:t>
            </a:r>
            <a:r>
              <a:rPr lang="fr-CA" dirty="0" err="1" smtClean="0"/>
              <a:t>discourse</a:t>
            </a:r>
            <a:r>
              <a:rPr lang="fr-CA" dirty="0" smtClean="0"/>
              <a:t>…</a:t>
            </a:r>
          </a:p>
          <a:p>
            <a:pPr lvl="1"/>
            <a:r>
              <a:rPr lang="fr-CA" dirty="0" err="1" smtClean="0"/>
              <a:t>Arbitrary</a:t>
            </a:r>
            <a:r>
              <a:rPr lang="fr-CA" dirty="0" smtClean="0"/>
              <a:t> graphs ?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7629-0405-42BD-A833-A36AB662C6A4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7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Example</a:t>
            </a:r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ED62-5E98-4D21-B71F-645AD4197141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371600" y="3852694"/>
            <a:ext cx="2643970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fr-CA" b="1" dirty="0" smtClean="0">
                <a:latin typeface="Courier New" pitchFamily="49" charset="0"/>
              </a:rPr>
              <a:t>&lt;a&gt;A</a:t>
            </a:r>
            <a:r>
              <a:rPr lang="fr-CA" b="1" dirty="0" smtClean="0">
                <a:solidFill>
                  <a:srgbClr val="FFC000"/>
                </a:solidFill>
                <a:latin typeface="Courier New" pitchFamily="49" charset="0"/>
              </a:rPr>
              <a:t>&lt;b&gt;</a:t>
            </a:r>
            <a:r>
              <a:rPr lang="da-DK" b="1" dirty="0" smtClean="0">
                <a:latin typeface="Courier New" pitchFamily="49" charset="0"/>
              </a:rPr>
              <a:t>&lt;/a&gt;</a:t>
            </a:r>
            <a:r>
              <a:rPr lang="da-DK" b="1" dirty="0" smtClean="0">
                <a:solidFill>
                  <a:srgbClr val="FFC000"/>
                </a:solidFill>
                <a:latin typeface="Courier New" pitchFamily="49" charset="0"/>
              </a:rPr>
              <a:t>B</a:t>
            </a:r>
            <a:r>
              <a:rPr lang="fr-CA" b="1" dirty="0" smtClean="0">
                <a:solidFill>
                  <a:srgbClr val="FFC000"/>
                </a:solidFill>
                <a:latin typeface="Courier New" pitchFamily="49" charset="0"/>
              </a:rPr>
              <a:t>&lt;/b&gt;</a:t>
            </a:r>
            <a:endParaRPr lang="en-CA" b="1" dirty="0">
              <a:solidFill>
                <a:srgbClr val="FFC000"/>
              </a:solidFill>
              <a:latin typeface="Courier New" pitchFamily="49" charset="0"/>
            </a:endParaRP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6784974" y="1676400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sz="1800"/>
              <a:t>b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5791200" y="1676400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sz="1800"/>
              <a:t>a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371600" y="1880534"/>
            <a:ext cx="2643970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fr-CA" b="1" dirty="0" smtClean="0">
                <a:latin typeface="Courier New" pitchFamily="49" charset="0"/>
              </a:rPr>
              <a:t>&lt;a&gt;A</a:t>
            </a:r>
            <a:r>
              <a:rPr lang="da-DK" b="1" dirty="0" smtClean="0">
                <a:latin typeface="Courier New" pitchFamily="49" charset="0"/>
              </a:rPr>
              <a:t>&lt;/a&gt;</a:t>
            </a:r>
            <a:r>
              <a:rPr lang="fr-CA" b="1" dirty="0">
                <a:solidFill>
                  <a:srgbClr val="FFC000"/>
                </a:solidFill>
                <a:latin typeface="Courier New" pitchFamily="49" charset="0"/>
              </a:rPr>
              <a:t>&lt;b&gt;</a:t>
            </a:r>
            <a:r>
              <a:rPr lang="da-DK" b="1" dirty="0" smtClean="0">
                <a:solidFill>
                  <a:srgbClr val="FFC000"/>
                </a:solidFill>
                <a:latin typeface="Courier New" pitchFamily="49" charset="0"/>
              </a:rPr>
              <a:t>B</a:t>
            </a:r>
            <a:r>
              <a:rPr lang="fr-CA" b="1" dirty="0" smtClean="0">
                <a:solidFill>
                  <a:srgbClr val="FFC000"/>
                </a:solidFill>
                <a:latin typeface="Courier New" pitchFamily="49" charset="0"/>
              </a:rPr>
              <a:t>&lt;/b&gt;</a:t>
            </a:r>
            <a:endParaRPr lang="en-CA" b="1" dirty="0">
              <a:solidFill>
                <a:srgbClr val="FFC000"/>
              </a:solidFill>
              <a:latin typeface="Courier New" pitchFamily="49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863047" y="2663825"/>
            <a:ext cx="538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"A"</a:t>
            </a:r>
            <a:endParaRPr lang="fr-CA" dirty="0"/>
          </a:p>
        </p:txBody>
      </p:sp>
      <p:sp>
        <p:nvSpPr>
          <p:cNvPr id="14" name="ZoneTexte 13"/>
          <p:cNvSpPr txBox="1"/>
          <p:nvPr/>
        </p:nvSpPr>
        <p:spPr>
          <a:xfrm>
            <a:off x="6856821" y="2663825"/>
            <a:ext cx="538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"B"</a:t>
            </a:r>
            <a:endParaRPr lang="fr-CA" dirty="0"/>
          </a:p>
        </p:txBody>
      </p:sp>
      <p:cxnSp>
        <p:nvCxnSpPr>
          <p:cNvPr id="16" name="Connecteur droit avec flèche 15"/>
          <p:cNvCxnSpPr>
            <a:stCxn id="10" idx="4"/>
            <a:endCxn id="14" idx="0"/>
          </p:cNvCxnSpPr>
          <p:nvPr/>
        </p:nvCxnSpPr>
        <p:spPr bwMode="auto">
          <a:xfrm flipH="1">
            <a:off x="7126286" y="2359025"/>
            <a:ext cx="1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Connecteur droit avec flèche 17"/>
          <p:cNvCxnSpPr>
            <a:stCxn id="12" idx="4"/>
            <a:endCxn id="11" idx="0"/>
          </p:cNvCxnSpPr>
          <p:nvPr/>
        </p:nvCxnSpPr>
        <p:spPr bwMode="auto">
          <a:xfrm flipH="1">
            <a:off x="6132512" y="2359025"/>
            <a:ext cx="1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Oval 4"/>
          <p:cNvSpPr>
            <a:spLocks noChangeArrowheads="1"/>
          </p:cNvSpPr>
          <p:nvPr/>
        </p:nvSpPr>
        <p:spPr bwMode="auto">
          <a:xfrm>
            <a:off x="6784974" y="3717865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sz="1800"/>
              <a:t>b</a:t>
            </a: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5562600" y="3717865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sz="1800"/>
              <a:t>a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5634447" y="4705290"/>
            <a:ext cx="538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"A"</a:t>
            </a:r>
            <a:endParaRPr lang="fr-CA" dirty="0"/>
          </a:p>
        </p:txBody>
      </p:sp>
      <p:sp>
        <p:nvSpPr>
          <p:cNvPr id="22" name="ZoneTexte 21"/>
          <p:cNvSpPr txBox="1"/>
          <p:nvPr/>
        </p:nvSpPr>
        <p:spPr>
          <a:xfrm>
            <a:off x="6856821" y="4705290"/>
            <a:ext cx="538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"B"</a:t>
            </a:r>
            <a:endParaRPr lang="fr-CA" dirty="0"/>
          </a:p>
        </p:txBody>
      </p:sp>
      <p:cxnSp>
        <p:nvCxnSpPr>
          <p:cNvPr id="23" name="Connecteur droit avec flèche 22"/>
          <p:cNvCxnSpPr>
            <a:stCxn id="19" idx="4"/>
            <a:endCxn id="22" idx="0"/>
          </p:cNvCxnSpPr>
          <p:nvPr/>
        </p:nvCxnSpPr>
        <p:spPr bwMode="auto">
          <a:xfrm flipH="1">
            <a:off x="7126286" y="4400490"/>
            <a:ext cx="1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onnecteur droit avec flèche 23"/>
          <p:cNvCxnSpPr>
            <a:stCxn id="20" idx="4"/>
            <a:endCxn id="21" idx="0"/>
          </p:cNvCxnSpPr>
          <p:nvPr/>
        </p:nvCxnSpPr>
        <p:spPr bwMode="auto">
          <a:xfrm flipH="1">
            <a:off x="5903912" y="4400490"/>
            <a:ext cx="1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ZoneTexte 25"/>
          <p:cNvSpPr txBox="1"/>
          <p:nvPr/>
        </p:nvSpPr>
        <p:spPr>
          <a:xfrm>
            <a:off x="6338192" y="4674810"/>
            <a:ext cx="36740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CA" dirty="0" smtClean="0">
                <a:solidFill>
                  <a:srgbClr val="00B050"/>
                </a:solidFill>
              </a:rPr>
              <a:t>""</a:t>
            </a:r>
            <a:endParaRPr lang="fr-CA" dirty="0">
              <a:solidFill>
                <a:srgbClr val="00B050"/>
              </a:solidFill>
            </a:endParaRPr>
          </a:p>
        </p:txBody>
      </p:sp>
      <p:cxnSp>
        <p:nvCxnSpPr>
          <p:cNvPr id="28" name="Connecteur droit avec flèche 27"/>
          <p:cNvCxnSpPr>
            <a:stCxn id="20" idx="5"/>
            <a:endCxn id="26" idx="0"/>
          </p:cNvCxnSpPr>
          <p:nvPr/>
        </p:nvCxnSpPr>
        <p:spPr bwMode="auto">
          <a:xfrm>
            <a:off x="6145257" y="4300522"/>
            <a:ext cx="376639" cy="374288"/>
          </a:xfrm>
          <a:prstGeom prst="straightConnector1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Connecteur droit avec flèche 29"/>
          <p:cNvCxnSpPr>
            <a:stCxn id="19" idx="3"/>
            <a:endCxn id="26" idx="0"/>
          </p:cNvCxnSpPr>
          <p:nvPr/>
        </p:nvCxnSpPr>
        <p:spPr bwMode="auto">
          <a:xfrm flipH="1">
            <a:off x="6521896" y="4300522"/>
            <a:ext cx="363046" cy="374288"/>
          </a:xfrm>
          <a:prstGeom prst="straightConnector1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Connecteur droit 31"/>
          <p:cNvCxnSpPr/>
          <p:nvPr/>
        </p:nvCxnSpPr>
        <p:spPr bwMode="auto">
          <a:xfrm>
            <a:off x="685800" y="3429000"/>
            <a:ext cx="7848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Connecteur droit 6"/>
          <p:cNvCxnSpPr/>
          <p:nvPr/>
        </p:nvCxnSpPr>
        <p:spPr bwMode="auto">
          <a:xfrm>
            <a:off x="2108199" y="4157134"/>
            <a:ext cx="1005840" cy="0"/>
          </a:xfrm>
          <a:prstGeom prst="lin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2366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 animBg="1"/>
      <p:bldP spid="20" grpId="0" animBg="1"/>
      <p:bldP spid="21" grpId="0"/>
      <p:bldP spid="22" grpId="0"/>
      <p:bldP spid="2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2. Main result and consequence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4163-665E-4306-AEAC-F8217C66FDFE}" type="slidenum">
              <a:rPr lang="fr-FR"/>
              <a:pPr/>
              <a:t>26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The </a:t>
            </a:r>
            <a:r>
              <a:rPr lang="fr-CA" dirty="0" err="1" smtClean="0"/>
              <a:t>result</a:t>
            </a:r>
            <a:r>
              <a:rPr lang="fr-CA" dirty="0" smtClean="0"/>
              <a:t> (1/4)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Essentially</a:t>
            </a:r>
            <a:r>
              <a:rPr lang="fr-CA" dirty="0" smtClean="0"/>
              <a:t>: </a:t>
            </a:r>
            <a:r>
              <a:rPr lang="fr-CA" dirty="0" smtClean="0"/>
              <a:t>r-</a:t>
            </a:r>
            <a:r>
              <a:rPr lang="fr-CA" dirty="0" err="1" smtClean="0"/>
              <a:t>GODDAGs</a:t>
            </a:r>
            <a:r>
              <a:rPr lang="fr-CA" dirty="0" smtClean="0"/>
              <a:t> </a:t>
            </a:r>
            <a:r>
              <a:rPr lang="fr-CA" dirty="0" smtClean="0"/>
              <a:t>are </a:t>
            </a:r>
            <a:r>
              <a:rPr lang="fr-CA" i="1" dirty="0" err="1" smtClean="0"/>
              <a:t>really</a:t>
            </a:r>
            <a:r>
              <a:rPr lang="fr-CA" dirty="0" smtClean="0"/>
              <a:t> the </a:t>
            </a:r>
            <a:r>
              <a:rPr lang="fr-CA" dirty="0" err="1" smtClean="0"/>
              <a:t>only</a:t>
            </a:r>
            <a:r>
              <a:rPr lang="fr-CA" dirty="0" smtClean="0"/>
              <a:t> graphs </a:t>
            </a:r>
            <a:r>
              <a:rPr lang="fr-CA" dirty="0" err="1" smtClean="0"/>
              <a:t>you</a:t>
            </a:r>
            <a:r>
              <a:rPr lang="fr-CA" dirty="0" smtClean="0"/>
              <a:t> </a:t>
            </a:r>
            <a:r>
              <a:rPr lang="fr-CA" dirty="0" err="1" smtClean="0"/>
              <a:t>can</a:t>
            </a:r>
            <a:r>
              <a:rPr lang="fr-CA" dirty="0" smtClean="0"/>
              <a:t> express </a:t>
            </a:r>
            <a:r>
              <a:rPr lang="fr-CA" dirty="0" err="1" smtClean="0"/>
              <a:t>with</a:t>
            </a:r>
            <a:r>
              <a:rPr lang="fr-CA" dirty="0" smtClean="0"/>
              <a:t> OO-</a:t>
            </a:r>
            <a:r>
              <a:rPr lang="fr-CA" dirty="0" err="1" smtClean="0"/>
              <a:t>TexMECS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7629-0405-42BD-A833-A36AB662C6A4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55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The </a:t>
            </a:r>
            <a:r>
              <a:rPr lang="fr-CA" dirty="0" err="1" smtClean="0"/>
              <a:t>result</a:t>
            </a:r>
            <a:r>
              <a:rPr lang="fr-CA" dirty="0" smtClean="0"/>
              <a:t> (2/4)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Universe</a:t>
            </a:r>
            <a:r>
              <a:rPr lang="fr-CA" dirty="0" smtClean="0"/>
              <a:t> of </a:t>
            </a:r>
            <a:r>
              <a:rPr lang="fr-CA" dirty="0" err="1" smtClean="0"/>
              <a:t>discourse</a:t>
            </a:r>
            <a:r>
              <a:rPr lang="fr-CA" dirty="0" smtClean="0"/>
              <a:t>: </a:t>
            </a:r>
            <a:r>
              <a:rPr lang="fr-CA" dirty="0" err="1" smtClean="0"/>
              <a:t>CODGs</a:t>
            </a:r>
            <a:r>
              <a:rPr lang="fr-CA" dirty="0" smtClean="0"/>
              <a:t> (</a:t>
            </a:r>
            <a:r>
              <a:rPr lang="fr-CA" i="1" dirty="0" err="1" smtClean="0"/>
              <a:t>child-ordered</a:t>
            </a:r>
            <a:r>
              <a:rPr lang="fr-CA" dirty="0" smtClean="0"/>
              <a:t> graphs)</a:t>
            </a:r>
          </a:p>
          <a:p>
            <a:pPr lvl="1"/>
            <a:r>
              <a:rPr lang="fr-CA" dirty="0" err="1" smtClean="0"/>
              <a:t>finite</a:t>
            </a:r>
            <a:r>
              <a:rPr lang="fr-CA" dirty="0" smtClean="0"/>
              <a:t>, </a:t>
            </a:r>
            <a:r>
              <a:rPr lang="fr-CA" dirty="0" err="1" smtClean="0"/>
              <a:t>directed</a:t>
            </a:r>
            <a:r>
              <a:rPr lang="fr-CA" dirty="0" smtClean="0"/>
              <a:t> graphs, </a:t>
            </a:r>
            <a:r>
              <a:rPr lang="fr-CA" dirty="0" err="1" smtClean="0"/>
              <a:t>otherwise</a:t>
            </a:r>
            <a:r>
              <a:rPr lang="fr-CA" dirty="0" smtClean="0"/>
              <a:t> </a:t>
            </a:r>
            <a:r>
              <a:rPr lang="fr-CA" dirty="0" err="1" smtClean="0"/>
              <a:t>unrestricted</a:t>
            </a:r>
            <a:endParaRPr lang="fr-CA" dirty="0" smtClean="0"/>
          </a:p>
          <a:p>
            <a:pPr lvl="1"/>
            <a:r>
              <a:rPr lang="fr-CA" dirty="0" err="1" smtClean="0"/>
              <a:t>can</a:t>
            </a:r>
            <a:r>
              <a:rPr lang="fr-CA" dirty="0" smtClean="0"/>
              <a:t> have cycles</a:t>
            </a:r>
          </a:p>
          <a:p>
            <a:pPr lvl="1"/>
            <a:r>
              <a:rPr lang="fr-CA" dirty="0" err="1" smtClean="0"/>
              <a:t>same</a:t>
            </a:r>
            <a:r>
              <a:rPr lang="fr-CA" dirty="0" smtClean="0"/>
              <a:t> </a:t>
            </a:r>
            <a:r>
              <a:rPr lang="fr-CA" dirty="0" err="1" smtClean="0"/>
              <a:t>child</a:t>
            </a:r>
            <a:r>
              <a:rPr lang="fr-CA" dirty="0" smtClean="0"/>
              <a:t> multiple times</a:t>
            </a:r>
          </a:p>
          <a:p>
            <a:pPr lvl="1"/>
            <a:r>
              <a:rPr lang="fr-CA" dirty="0" err="1" smtClean="0"/>
              <a:t>many</a:t>
            </a:r>
            <a:r>
              <a:rPr lang="fr-CA" dirty="0" smtClean="0"/>
              <a:t> « </a:t>
            </a:r>
            <a:r>
              <a:rPr lang="fr-CA" dirty="0" err="1" smtClean="0"/>
              <a:t>roots</a:t>
            </a:r>
            <a:r>
              <a:rPr lang="fr-CA" dirty="0" smtClean="0"/>
              <a:t> »</a:t>
            </a:r>
          </a:p>
          <a:p>
            <a:pPr lvl="1"/>
            <a:r>
              <a:rPr lang="fr-CA" dirty="0" err="1" smtClean="0"/>
              <a:t>can</a:t>
            </a:r>
            <a:r>
              <a:rPr lang="fr-CA" dirty="0" smtClean="0"/>
              <a:t> </a:t>
            </a:r>
            <a:r>
              <a:rPr lang="fr-CA" dirty="0" err="1" smtClean="0"/>
              <a:t>be</a:t>
            </a:r>
            <a:r>
              <a:rPr lang="fr-CA" dirty="0" smtClean="0"/>
              <a:t> </a:t>
            </a:r>
            <a:r>
              <a:rPr lang="fr-CA" dirty="0" err="1" smtClean="0"/>
              <a:t>disconnected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7629-0405-42BD-A833-A36AB662C6A4}" type="slidenum">
              <a:rPr lang="fr-FR" smtClean="0"/>
              <a:pPr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4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Example</a:t>
            </a:r>
            <a:r>
              <a:rPr lang="fr-CA" dirty="0" smtClean="0"/>
              <a:t> 4 CODG ?</a:t>
            </a:r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ED62-5E98-4D21-B71F-645AD4197141}" type="slidenum">
              <a:rPr lang="fr-FR" smtClean="0"/>
              <a:pPr/>
              <a:t>29</a:t>
            </a:fld>
            <a:endParaRPr lang="fr-FR"/>
          </a:p>
        </p:txBody>
      </p:sp>
      <p:pic>
        <p:nvPicPr>
          <p:cNvPr id="1026" name="Picture 2" descr="png image (codg-ex3.png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5880100" cy="2724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7620000" y="152400"/>
            <a:ext cx="11785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9600" dirty="0" smtClean="0">
                <a:solidFill>
                  <a:srgbClr val="00B050"/>
                </a:solidFill>
                <a:latin typeface="Lucida Sans Unicode"/>
                <a:cs typeface="Lucida Sans Unicode"/>
              </a:rPr>
              <a:t>√</a:t>
            </a:r>
            <a:endParaRPr lang="fr-CA" sz="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86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FE8F8-12F0-4E64-A590-A15517146B5D}" type="slidenum">
              <a:rPr lang="fr-FR"/>
              <a:pPr/>
              <a:t>3</a:t>
            </a:fld>
            <a:endParaRPr lang="fr-FR"/>
          </a:p>
        </p:txBody>
      </p:sp>
      <p:sp>
        <p:nvSpPr>
          <p:cNvPr id="48538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smtClean="0"/>
              <a:t>Problem setting</a:t>
            </a:r>
            <a:endParaRPr lang="en-CA" dirty="0"/>
          </a:p>
        </p:txBody>
      </p:sp>
      <p:sp>
        <p:nvSpPr>
          <p:cNvPr id="48538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The </a:t>
            </a:r>
            <a:r>
              <a:rPr lang="fr-CA" dirty="0" err="1" smtClean="0"/>
              <a:t>result</a:t>
            </a:r>
            <a:r>
              <a:rPr lang="fr-CA" dirty="0" smtClean="0"/>
              <a:t> (3/4)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Proof </a:t>
            </a:r>
            <a:r>
              <a:rPr lang="fr-CA" dirty="0" err="1" smtClean="0"/>
              <a:t>did</a:t>
            </a:r>
            <a:r>
              <a:rPr lang="fr-CA" dirty="0" smtClean="0"/>
              <a:t> not carry over</a:t>
            </a:r>
          </a:p>
          <a:p>
            <a:r>
              <a:rPr lang="fr-CA" dirty="0" err="1" smtClean="0"/>
              <a:t>Defining</a:t>
            </a:r>
            <a:r>
              <a:rPr lang="fr-CA" dirty="0" smtClean="0"/>
              <a:t> condition </a:t>
            </a:r>
            <a:r>
              <a:rPr lang="fr-CA" dirty="0"/>
              <a:t>for graphs </a:t>
            </a:r>
            <a:r>
              <a:rPr lang="fr-CA" dirty="0" err="1"/>
              <a:t>expressible</a:t>
            </a:r>
            <a:r>
              <a:rPr lang="fr-CA" dirty="0"/>
              <a:t> </a:t>
            </a:r>
            <a:r>
              <a:rPr lang="fr-CA" dirty="0" smtClean="0"/>
              <a:t>in OO-</a:t>
            </a:r>
            <a:r>
              <a:rPr lang="fr-CA" dirty="0" err="1" smtClean="0"/>
              <a:t>TexMECS</a:t>
            </a:r>
            <a:r>
              <a:rPr lang="fr-CA" dirty="0" smtClean="0"/>
              <a:t> </a:t>
            </a:r>
            <a:r>
              <a:rPr lang="fr-CA" dirty="0" err="1" smtClean="0"/>
              <a:t>did</a:t>
            </a:r>
            <a:r>
              <a:rPr lang="fr-CA" dirty="0" smtClean="0"/>
              <a:t> not carry over</a:t>
            </a:r>
          </a:p>
          <a:p>
            <a:pPr lvl="1"/>
            <a:r>
              <a:rPr lang="fr-CA" dirty="0" err="1" smtClean="0"/>
              <a:t>completion-acyclic</a:t>
            </a:r>
            <a:r>
              <a:rPr lang="fr-CA" dirty="0" smtClean="0"/>
              <a:t> </a:t>
            </a:r>
            <a:r>
              <a:rPr lang="fr-CA" dirty="0" err="1" smtClean="0"/>
              <a:t>noDAGs</a:t>
            </a:r>
            <a:endParaRPr lang="fr-CA" dirty="0" smtClean="0"/>
          </a:p>
          <a:p>
            <a:pPr lvl="1"/>
            <a:r>
              <a:rPr lang="fr-CA" dirty="0" smtClean="0"/>
              <a:t>vs </a:t>
            </a:r>
            <a:r>
              <a:rPr lang="fr-CA" i="1" dirty="0" smtClean="0"/>
              <a:t>full-</a:t>
            </a:r>
            <a:r>
              <a:rPr lang="fr-CA" dirty="0" err="1" smtClean="0"/>
              <a:t>completion</a:t>
            </a:r>
            <a:r>
              <a:rPr lang="fr-CA" dirty="0" smtClean="0"/>
              <a:t>-</a:t>
            </a:r>
            <a:r>
              <a:rPr lang="fr-CA" dirty="0" err="1" smtClean="0"/>
              <a:t>acyclic</a:t>
            </a:r>
            <a:r>
              <a:rPr lang="fr-CA" dirty="0" smtClean="0"/>
              <a:t> </a:t>
            </a:r>
            <a:r>
              <a:rPr lang="fr-CA" dirty="0" err="1" smtClean="0"/>
              <a:t>CODGs</a:t>
            </a:r>
            <a:endParaRPr lang="fr-CA" dirty="0" smtClean="0"/>
          </a:p>
          <a:p>
            <a:r>
              <a:rPr lang="fr-CA" dirty="0" smtClean="0"/>
              <a:t>But </a:t>
            </a:r>
            <a:r>
              <a:rPr lang="fr-CA" dirty="0" err="1" smtClean="0"/>
              <a:t>essentially</a:t>
            </a:r>
            <a:r>
              <a:rPr lang="fr-CA" dirty="0" smtClean="0"/>
              <a:t>:</a:t>
            </a:r>
          </a:p>
          <a:p>
            <a:pPr lvl="1"/>
            <a:r>
              <a:rPr lang="fr-CA" dirty="0" err="1" smtClean="0"/>
              <a:t>completion-acyclic</a:t>
            </a:r>
            <a:r>
              <a:rPr lang="fr-CA" dirty="0" smtClean="0"/>
              <a:t> </a:t>
            </a:r>
            <a:r>
              <a:rPr lang="fr-CA" dirty="0" err="1" smtClean="0"/>
              <a:t>noDAGs</a:t>
            </a:r>
            <a:r>
              <a:rPr lang="fr-CA" dirty="0" smtClean="0"/>
              <a:t> =</a:t>
            </a:r>
          </a:p>
          <a:p>
            <a:pPr lvl="1"/>
            <a:r>
              <a:rPr lang="fr-CA" dirty="0" smtClean="0"/>
              <a:t>full-</a:t>
            </a:r>
            <a:r>
              <a:rPr lang="fr-CA" dirty="0" err="1" smtClean="0"/>
              <a:t>completion</a:t>
            </a:r>
            <a:r>
              <a:rPr lang="fr-CA" dirty="0" smtClean="0"/>
              <a:t>-</a:t>
            </a:r>
            <a:r>
              <a:rPr lang="fr-CA" dirty="0" err="1" smtClean="0"/>
              <a:t>acyclic</a:t>
            </a:r>
            <a:r>
              <a:rPr lang="fr-CA" dirty="0" smtClean="0"/>
              <a:t> CODGS = </a:t>
            </a:r>
            <a:r>
              <a:rPr lang="fr-CA" dirty="0" smtClean="0"/>
              <a:t>r-</a:t>
            </a:r>
            <a:r>
              <a:rPr lang="fr-CA" dirty="0" err="1" smtClean="0"/>
              <a:t>GODDAGs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7629-0405-42BD-A833-A36AB662C6A4}" type="slidenum">
              <a:rPr lang="fr-FR" smtClean="0"/>
              <a:pPr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10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The </a:t>
            </a:r>
            <a:r>
              <a:rPr lang="fr-CA" dirty="0" err="1" smtClean="0"/>
              <a:t>result</a:t>
            </a:r>
            <a:r>
              <a:rPr lang="fr-CA" dirty="0" smtClean="0"/>
              <a:t> (4/4)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So, </a:t>
            </a:r>
            <a:r>
              <a:rPr lang="fr-CA" dirty="0" err="1" smtClean="0"/>
              <a:t>essentially</a:t>
            </a:r>
            <a:r>
              <a:rPr lang="fr-CA" dirty="0" smtClean="0"/>
              <a:t>, the graphs </a:t>
            </a:r>
            <a:r>
              <a:rPr lang="fr-CA" dirty="0" err="1" smtClean="0"/>
              <a:t>expressible</a:t>
            </a:r>
            <a:r>
              <a:rPr lang="fr-CA" dirty="0" smtClean="0"/>
              <a:t> in OO-</a:t>
            </a:r>
            <a:r>
              <a:rPr lang="fr-CA" dirty="0" err="1" smtClean="0"/>
              <a:t>TexMECS</a:t>
            </a:r>
            <a:r>
              <a:rPr lang="fr-CA" dirty="0" smtClean="0"/>
              <a:t> are:</a:t>
            </a:r>
          </a:p>
          <a:p>
            <a:pPr lvl="1"/>
            <a:r>
              <a:rPr lang="fr-CA" dirty="0" smtClean="0"/>
              <a:t>the </a:t>
            </a:r>
            <a:r>
              <a:rPr lang="fr-CA" dirty="0" err="1" smtClean="0"/>
              <a:t>completion-acyclic</a:t>
            </a:r>
            <a:r>
              <a:rPr lang="fr-CA" dirty="0" smtClean="0"/>
              <a:t> </a:t>
            </a:r>
            <a:r>
              <a:rPr lang="fr-CA" dirty="0" err="1" smtClean="0"/>
              <a:t>noDAGs</a:t>
            </a:r>
            <a:r>
              <a:rPr lang="fr-CA" dirty="0" smtClean="0"/>
              <a:t> =</a:t>
            </a:r>
          </a:p>
          <a:p>
            <a:pPr lvl="1"/>
            <a:r>
              <a:rPr lang="fr-CA" dirty="0" smtClean="0"/>
              <a:t>the full-</a:t>
            </a:r>
            <a:r>
              <a:rPr lang="fr-CA" dirty="0" err="1" smtClean="0"/>
              <a:t>completion</a:t>
            </a:r>
            <a:r>
              <a:rPr lang="fr-CA" dirty="0" smtClean="0"/>
              <a:t>-</a:t>
            </a:r>
            <a:r>
              <a:rPr lang="fr-CA" dirty="0" err="1" smtClean="0"/>
              <a:t>acyclic</a:t>
            </a:r>
            <a:r>
              <a:rPr lang="fr-CA" dirty="0" smtClean="0"/>
              <a:t> CODGS = </a:t>
            </a:r>
          </a:p>
          <a:p>
            <a:pPr lvl="1"/>
            <a:r>
              <a:rPr lang="fr-CA" dirty="0" smtClean="0"/>
              <a:t>the </a:t>
            </a:r>
            <a:r>
              <a:rPr lang="fr-CA" dirty="0" smtClean="0"/>
              <a:t>r-</a:t>
            </a:r>
            <a:r>
              <a:rPr lang="fr-CA" dirty="0" err="1" smtClean="0"/>
              <a:t>GODDAGs</a:t>
            </a:r>
            <a:endParaRPr lang="fr-CA" dirty="0" smtClean="0"/>
          </a:p>
          <a:p>
            <a:r>
              <a:rPr lang="fr-CA" i="1" dirty="0" err="1" smtClean="0"/>
              <a:t>Consequence</a:t>
            </a:r>
            <a:r>
              <a:rPr lang="fr-CA" i="1" dirty="0" smtClean="0"/>
              <a:t>: if </a:t>
            </a:r>
            <a:r>
              <a:rPr lang="fr-CA" i="1" dirty="0" err="1" smtClean="0"/>
              <a:t>you</a:t>
            </a:r>
            <a:r>
              <a:rPr lang="fr-CA" i="1" dirty="0" smtClean="0"/>
              <a:t> </a:t>
            </a:r>
            <a:r>
              <a:rPr lang="fr-CA" i="1" dirty="0" err="1" smtClean="0"/>
              <a:t>need</a:t>
            </a:r>
            <a:r>
              <a:rPr lang="fr-CA" i="1" dirty="0" smtClean="0"/>
              <a:t> more </a:t>
            </a:r>
            <a:r>
              <a:rPr lang="fr-CA" i="1" dirty="0" err="1" smtClean="0"/>
              <a:t>complex</a:t>
            </a:r>
            <a:r>
              <a:rPr lang="fr-CA" i="1" dirty="0" smtClean="0"/>
              <a:t> structures </a:t>
            </a:r>
            <a:r>
              <a:rPr lang="fr-CA" i="1" dirty="0" err="1" smtClean="0"/>
              <a:t>than</a:t>
            </a:r>
            <a:r>
              <a:rPr lang="fr-CA" i="1" dirty="0" smtClean="0"/>
              <a:t> </a:t>
            </a:r>
            <a:r>
              <a:rPr lang="fr-CA" i="1" dirty="0" smtClean="0"/>
              <a:t>r-</a:t>
            </a:r>
            <a:r>
              <a:rPr lang="fr-CA" i="1" dirty="0" err="1" smtClean="0"/>
              <a:t>GODDAGs</a:t>
            </a:r>
            <a:r>
              <a:rPr lang="fr-CA" i="1" dirty="0" smtClean="0"/>
              <a:t>, </a:t>
            </a:r>
            <a:r>
              <a:rPr lang="fr-CA" i="1" dirty="0" err="1" smtClean="0"/>
              <a:t>you</a:t>
            </a:r>
            <a:r>
              <a:rPr lang="fr-CA" i="1" dirty="0" smtClean="0"/>
              <a:t> must </a:t>
            </a:r>
            <a:r>
              <a:rPr lang="fr-CA" i="1" dirty="0" err="1" smtClean="0"/>
              <a:t>extend</a:t>
            </a:r>
            <a:r>
              <a:rPr lang="fr-CA" i="1" dirty="0" smtClean="0"/>
              <a:t> XML </a:t>
            </a:r>
            <a:r>
              <a:rPr lang="fr-CA" i="1" dirty="0" err="1" smtClean="0"/>
              <a:t>with</a:t>
            </a:r>
            <a:r>
              <a:rPr lang="fr-CA" i="1" dirty="0" smtClean="0"/>
              <a:t> more </a:t>
            </a:r>
            <a:r>
              <a:rPr lang="fr-CA" i="1" dirty="0" err="1" smtClean="0"/>
              <a:t>than</a:t>
            </a:r>
            <a:r>
              <a:rPr lang="fr-CA" i="1" dirty="0" smtClean="0"/>
              <a:t> </a:t>
            </a:r>
            <a:r>
              <a:rPr lang="fr-CA" i="1" dirty="0" err="1" smtClean="0"/>
              <a:t>overlap</a:t>
            </a:r>
            <a:r>
              <a:rPr lang="fr-CA" dirty="0" smtClean="0"/>
              <a:t>+</a:t>
            </a:r>
            <a:endParaRPr lang="fr-CA" i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7629-0405-42BD-A833-A36AB662C6A4}" type="slidenum">
              <a:rPr lang="fr-FR" smtClean="0"/>
              <a:pPr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95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4AAC-FF86-498C-B308-B4D2A9C679AF}" type="slidenum">
              <a:rPr lang="fr-FR"/>
              <a:pPr/>
              <a:t>32</a:t>
            </a:fld>
            <a:endParaRPr lang="fr-FR"/>
          </a:p>
        </p:txBody>
      </p:sp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Future work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Optimal verification algorithm for full-completion-</a:t>
            </a:r>
            <a:r>
              <a:rPr lang="en-CA" dirty="0" err="1" smtClean="0"/>
              <a:t>acyclicity</a:t>
            </a:r>
            <a:endParaRPr lang="en-CA" dirty="0"/>
          </a:p>
          <a:p>
            <a:r>
              <a:rPr lang="en-CA" dirty="0"/>
              <a:t>Optimal serialization </a:t>
            </a:r>
            <a:r>
              <a:rPr lang="en-CA" dirty="0" smtClean="0"/>
              <a:t>algorithm for full-completion-acyclic CODGs</a:t>
            </a:r>
            <a:endParaRPr lang="en-CA" dirty="0"/>
          </a:p>
          <a:p>
            <a:r>
              <a:rPr lang="en-CA" dirty="0" smtClean="0"/>
              <a:t>Graphs with </a:t>
            </a:r>
            <a:r>
              <a:rPr lang="en-CA" i="1" dirty="0" smtClean="0"/>
              <a:t>partially </a:t>
            </a:r>
            <a:r>
              <a:rPr lang="en-CA" dirty="0" smtClean="0"/>
              <a:t>ordered children</a:t>
            </a:r>
          </a:p>
          <a:p>
            <a:r>
              <a:rPr lang="en-CA" dirty="0" smtClean="0"/>
              <a:t>Other constructs of </a:t>
            </a:r>
            <a:r>
              <a:rPr lang="en-CA" smtClean="0"/>
              <a:t>TexMECS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FF06-2B69-452F-BC94-6C6800FB2CA2}" type="slidenum">
              <a:rPr lang="fr-FR"/>
              <a:pPr/>
              <a:t>33</a:t>
            </a:fld>
            <a:endParaRPr lang="fr-FR"/>
          </a:p>
        </p:txBody>
      </p:sp>
      <p:sp>
        <p:nvSpPr>
          <p:cNvPr id="47309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CA"/>
              <a:t>Thank you !</a:t>
            </a:r>
          </a:p>
        </p:txBody>
      </p:sp>
      <p:sp>
        <p:nvSpPr>
          <p:cNvPr id="47309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Questions ?</a:t>
            </a:r>
          </a:p>
          <a:p>
            <a:endParaRPr lang="en-CA" dirty="0"/>
          </a:p>
          <a:p>
            <a:r>
              <a:rPr lang="en-CA" dirty="0"/>
              <a:t>&lt;</a:t>
            </a:r>
            <a:r>
              <a:rPr lang="en-CA" dirty="0" smtClean="0"/>
              <a:t>ymarcoux@gmail.com&gt;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FE8F8-12F0-4E64-A590-A15517146B5D}" type="slidenum">
              <a:rPr lang="fr-FR"/>
              <a:pPr/>
              <a:t>4</a:t>
            </a:fld>
            <a:endParaRPr lang="fr-FR"/>
          </a:p>
        </p:txBody>
      </p:sp>
      <p:sp>
        <p:nvSpPr>
          <p:cNvPr id="48538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 </a:t>
            </a:r>
            <a:r>
              <a:rPr lang="en-US" dirty="0"/>
              <a:t>representations of structured documents</a:t>
            </a:r>
            <a:endParaRPr lang="en-CA" dirty="0"/>
          </a:p>
        </p:txBody>
      </p:sp>
      <p:sp>
        <p:nvSpPr>
          <p:cNvPr id="48538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714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1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3D10-2852-4B77-9E32-0418640AFA77}" type="slidenum">
              <a:rPr lang="fr-FR"/>
              <a:pPr/>
              <a:t>5</a:t>
            </a:fld>
            <a:endParaRPr lang="fr-FR"/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XML document = tree</a:t>
            </a:r>
          </a:p>
        </p:txBody>
      </p:sp>
      <p:sp>
        <p:nvSpPr>
          <p:cNvPr id="488453" name="Oval 5"/>
          <p:cNvSpPr>
            <a:spLocks noChangeArrowheads="1"/>
          </p:cNvSpPr>
          <p:nvPr/>
        </p:nvSpPr>
        <p:spPr bwMode="auto">
          <a:xfrm>
            <a:off x="6665913" y="2209800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sz="1800"/>
              <a:t>top</a:t>
            </a:r>
          </a:p>
        </p:txBody>
      </p:sp>
      <p:sp>
        <p:nvSpPr>
          <p:cNvPr id="488454" name="Oval 6"/>
          <p:cNvSpPr>
            <a:spLocks noChangeArrowheads="1"/>
          </p:cNvSpPr>
          <p:nvPr/>
        </p:nvSpPr>
        <p:spPr bwMode="auto">
          <a:xfrm>
            <a:off x="5794375" y="4064000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sz="1800"/>
              <a:t>b</a:t>
            </a:r>
          </a:p>
        </p:txBody>
      </p:sp>
      <p:sp>
        <p:nvSpPr>
          <p:cNvPr id="488455" name="Oval 7"/>
          <p:cNvSpPr>
            <a:spLocks noChangeArrowheads="1"/>
          </p:cNvSpPr>
          <p:nvPr/>
        </p:nvSpPr>
        <p:spPr bwMode="auto">
          <a:xfrm>
            <a:off x="7496175" y="3048000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sz="1800"/>
              <a:t>c</a:t>
            </a:r>
          </a:p>
        </p:txBody>
      </p:sp>
      <p:sp>
        <p:nvSpPr>
          <p:cNvPr id="488456" name="Rectangle 8"/>
          <p:cNvSpPr>
            <a:spLocks noChangeArrowheads="1"/>
          </p:cNvSpPr>
          <p:nvPr/>
        </p:nvSpPr>
        <p:spPr bwMode="auto">
          <a:xfrm>
            <a:off x="1362075" y="2563813"/>
            <a:ext cx="14033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r-FR" b="1">
                <a:latin typeface="Courier New" pitchFamily="49" charset="0"/>
              </a:rPr>
              <a:t>&lt;top&gt;</a:t>
            </a:r>
          </a:p>
          <a:p>
            <a:r>
              <a:rPr lang="fr-FR" b="1">
                <a:latin typeface="Courier New" pitchFamily="49" charset="0"/>
              </a:rPr>
              <a:t>  &lt;a&gt;</a:t>
            </a:r>
          </a:p>
          <a:p>
            <a:r>
              <a:rPr lang="fr-FR" b="1">
                <a:latin typeface="Courier New" pitchFamily="49" charset="0"/>
              </a:rPr>
              <a:t>    &lt;b/&gt;</a:t>
            </a:r>
          </a:p>
          <a:p>
            <a:r>
              <a:rPr lang="fr-FR" b="1">
                <a:latin typeface="Courier New" pitchFamily="49" charset="0"/>
              </a:rPr>
              <a:t>  &lt;/a&gt;</a:t>
            </a:r>
          </a:p>
          <a:p>
            <a:r>
              <a:rPr lang="fr-FR" b="1">
                <a:latin typeface="Courier New" pitchFamily="49" charset="0"/>
              </a:rPr>
              <a:t>  &lt;c/&gt;</a:t>
            </a:r>
          </a:p>
          <a:p>
            <a:r>
              <a:rPr lang="fr-FR" b="1">
                <a:latin typeface="Courier New" pitchFamily="49" charset="0"/>
              </a:rPr>
              <a:t>&lt;/top&gt;</a:t>
            </a:r>
          </a:p>
        </p:txBody>
      </p:sp>
      <p:sp>
        <p:nvSpPr>
          <p:cNvPr id="488457" name="Rectangle 9"/>
          <p:cNvSpPr>
            <a:spLocks noChangeArrowheads="1"/>
          </p:cNvSpPr>
          <p:nvPr/>
        </p:nvSpPr>
        <p:spPr bwMode="auto">
          <a:xfrm>
            <a:off x="4191000" y="2924175"/>
            <a:ext cx="608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r-FR" sz="3200">
                <a:latin typeface="Symbol" pitchFamily="18" charset="2"/>
              </a:rPr>
              <a:t>Û</a:t>
            </a:r>
          </a:p>
        </p:txBody>
      </p:sp>
      <p:cxnSp>
        <p:nvCxnSpPr>
          <p:cNvPr id="488459" name="AutoShape 11"/>
          <p:cNvCxnSpPr>
            <a:cxnSpLocks noChangeShapeType="1"/>
            <a:stCxn id="488461" idx="4"/>
            <a:endCxn id="488454" idx="0"/>
          </p:cNvCxnSpPr>
          <p:nvPr/>
        </p:nvCxnSpPr>
        <p:spPr bwMode="auto">
          <a:xfrm>
            <a:off x="6132513" y="3733800"/>
            <a:ext cx="3175" cy="330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8460" name="AutoShape 12"/>
          <p:cNvCxnSpPr>
            <a:cxnSpLocks noChangeShapeType="1"/>
            <a:stCxn id="488453" idx="5"/>
            <a:endCxn id="488455" idx="1"/>
          </p:cNvCxnSpPr>
          <p:nvPr/>
        </p:nvCxnSpPr>
        <p:spPr bwMode="auto">
          <a:xfrm>
            <a:off x="7248525" y="2792413"/>
            <a:ext cx="347663" cy="355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8461" name="Oval 13"/>
          <p:cNvSpPr>
            <a:spLocks noChangeArrowheads="1"/>
          </p:cNvSpPr>
          <p:nvPr/>
        </p:nvSpPr>
        <p:spPr bwMode="auto">
          <a:xfrm>
            <a:off x="5791200" y="3051175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sz="1800"/>
              <a:t>a</a:t>
            </a:r>
          </a:p>
        </p:txBody>
      </p:sp>
      <p:cxnSp>
        <p:nvCxnSpPr>
          <p:cNvPr id="488462" name="AutoShape 14"/>
          <p:cNvCxnSpPr>
            <a:cxnSpLocks noChangeShapeType="1"/>
            <a:stCxn id="488453" idx="3"/>
            <a:endCxn id="488461" idx="7"/>
          </p:cNvCxnSpPr>
          <p:nvPr/>
        </p:nvCxnSpPr>
        <p:spPr bwMode="auto">
          <a:xfrm flipH="1">
            <a:off x="6373813" y="2792413"/>
            <a:ext cx="392112" cy="3587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8464" name="Text Box 16"/>
          <p:cNvSpPr txBox="1">
            <a:spLocks noChangeArrowheads="1"/>
          </p:cNvSpPr>
          <p:nvPr/>
        </p:nvSpPr>
        <p:spPr bwMode="auto">
          <a:xfrm>
            <a:off x="449263" y="5241925"/>
            <a:ext cx="8142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CA" sz="2800" b="1"/>
              <a:t>Embedding in markup </a:t>
            </a:r>
            <a:r>
              <a:rPr lang="fr-FR" sz="2800" b="1">
                <a:latin typeface="Symbol" pitchFamily="18" charset="2"/>
              </a:rPr>
              <a:t>Û</a:t>
            </a:r>
            <a:r>
              <a:rPr lang="fr-FR" sz="2800" b="1"/>
              <a:t> Child-parent in tree    </a:t>
            </a:r>
            <a:endParaRPr lang="en-CA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14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993E-80A4-4528-81AA-41792DDBF609}" type="slidenum">
              <a:rPr lang="fr-FR"/>
              <a:pPr/>
              <a:t>6</a:t>
            </a:fld>
            <a:endParaRPr lang="fr-FR"/>
          </a:p>
        </p:txBody>
      </p:sp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Any tree </a:t>
            </a:r>
            <a:r>
              <a:rPr lang="en-CA">
                <a:sym typeface="Symbol" pitchFamily="18" charset="2"/>
              </a:rPr>
              <a:t> an XML document</a:t>
            </a:r>
          </a:p>
        </p:txBody>
      </p:sp>
      <p:sp>
        <p:nvSpPr>
          <p:cNvPr id="495619" name="Oval 3"/>
          <p:cNvSpPr>
            <a:spLocks noChangeArrowheads="1"/>
          </p:cNvSpPr>
          <p:nvPr/>
        </p:nvSpPr>
        <p:spPr bwMode="auto">
          <a:xfrm>
            <a:off x="6665913" y="2209800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sz="1800"/>
              <a:t>top</a:t>
            </a:r>
          </a:p>
        </p:txBody>
      </p:sp>
      <p:sp>
        <p:nvSpPr>
          <p:cNvPr id="495620" name="Oval 4"/>
          <p:cNvSpPr>
            <a:spLocks noChangeArrowheads="1"/>
          </p:cNvSpPr>
          <p:nvPr/>
        </p:nvSpPr>
        <p:spPr bwMode="auto">
          <a:xfrm>
            <a:off x="5794375" y="4064000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sz="1800"/>
              <a:t>b</a:t>
            </a:r>
          </a:p>
        </p:txBody>
      </p:sp>
      <p:sp>
        <p:nvSpPr>
          <p:cNvPr id="495621" name="Oval 5"/>
          <p:cNvSpPr>
            <a:spLocks noChangeArrowheads="1"/>
          </p:cNvSpPr>
          <p:nvPr/>
        </p:nvSpPr>
        <p:spPr bwMode="auto">
          <a:xfrm>
            <a:off x="7496175" y="3048000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sz="1800"/>
              <a:t>c</a:t>
            </a:r>
          </a:p>
        </p:txBody>
      </p:sp>
      <p:sp>
        <p:nvSpPr>
          <p:cNvPr id="495622" name="Rectangle 6"/>
          <p:cNvSpPr>
            <a:spLocks noChangeArrowheads="1"/>
          </p:cNvSpPr>
          <p:nvPr/>
        </p:nvSpPr>
        <p:spPr bwMode="auto">
          <a:xfrm>
            <a:off x="1362075" y="2563813"/>
            <a:ext cx="14033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r-FR" b="1">
                <a:latin typeface="Courier New" pitchFamily="49" charset="0"/>
              </a:rPr>
              <a:t>&lt;top&gt;</a:t>
            </a:r>
          </a:p>
          <a:p>
            <a:r>
              <a:rPr lang="fr-FR" b="1">
                <a:latin typeface="Courier New" pitchFamily="49" charset="0"/>
              </a:rPr>
              <a:t>  &lt;a&gt;</a:t>
            </a:r>
          </a:p>
          <a:p>
            <a:r>
              <a:rPr lang="fr-FR" b="1">
                <a:latin typeface="Courier New" pitchFamily="49" charset="0"/>
              </a:rPr>
              <a:t>    &lt;b/&gt;</a:t>
            </a:r>
          </a:p>
          <a:p>
            <a:r>
              <a:rPr lang="fr-FR" b="1">
                <a:latin typeface="Courier New" pitchFamily="49" charset="0"/>
              </a:rPr>
              <a:t>  &lt;/a&gt;</a:t>
            </a:r>
          </a:p>
          <a:p>
            <a:r>
              <a:rPr lang="fr-FR" b="1">
                <a:latin typeface="Courier New" pitchFamily="49" charset="0"/>
              </a:rPr>
              <a:t>  &lt;c/&gt;</a:t>
            </a:r>
          </a:p>
          <a:p>
            <a:r>
              <a:rPr lang="fr-FR" b="1">
                <a:latin typeface="Courier New" pitchFamily="49" charset="0"/>
              </a:rPr>
              <a:t>&lt;/top&gt;</a:t>
            </a:r>
          </a:p>
        </p:txBody>
      </p:sp>
      <p:sp>
        <p:nvSpPr>
          <p:cNvPr id="495623" name="Rectangle 7"/>
          <p:cNvSpPr>
            <a:spLocks noChangeArrowheads="1"/>
          </p:cNvSpPr>
          <p:nvPr/>
        </p:nvSpPr>
        <p:spPr bwMode="auto">
          <a:xfrm>
            <a:off x="4191000" y="2924175"/>
            <a:ext cx="608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r-FR" sz="3200">
                <a:latin typeface="Symbol" pitchFamily="18" charset="2"/>
              </a:rPr>
              <a:t>Û</a:t>
            </a:r>
          </a:p>
        </p:txBody>
      </p:sp>
      <p:cxnSp>
        <p:nvCxnSpPr>
          <p:cNvPr id="495624" name="AutoShape 8"/>
          <p:cNvCxnSpPr>
            <a:cxnSpLocks noChangeShapeType="1"/>
            <a:stCxn id="495626" idx="4"/>
            <a:endCxn id="495620" idx="0"/>
          </p:cNvCxnSpPr>
          <p:nvPr/>
        </p:nvCxnSpPr>
        <p:spPr bwMode="auto">
          <a:xfrm>
            <a:off x="6132513" y="3733800"/>
            <a:ext cx="3175" cy="330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5625" name="AutoShape 9"/>
          <p:cNvCxnSpPr>
            <a:cxnSpLocks noChangeShapeType="1"/>
            <a:stCxn id="495619" idx="5"/>
            <a:endCxn id="495621" idx="1"/>
          </p:cNvCxnSpPr>
          <p:nvPr/>
        </p:nvCxnSpPr>
        <p:spPr bwMode="auto">
          <a:xfrm>
            <a:off x="7248525" y="2792413"/>
            <a:ext cx="347663" cy="355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5626" name="Oval 10"/>
          <p:cNvSpPr>
            <a:spLocks noChangeArrowheads="1"/>
          </p:cNvSpPr>
          <p:nvPr/>
        </p:nvSpPr>
        <p:spPr bwMode="auto">
          <a:xfrm>
            <a:off x="5791200" y="3051175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sz="1800"/>
              <a:t>a</a:t>
            </a:r>
          </a:p>
        </p:txBody>
      </p:sp>
      <p:cxnSp>
        <p:nvCxnSpPr>
          <p:cNvPr id="495627" name="AutoShape 11"/>
          <p:cNvCxnSpPr>
            <a:cxnSpLocks noChangeShapeType="1"/>
            <a:stCxn id="495619" idx="3"/>
            <a:endCxn id="495626" idx="7"/>
          </p:cNvCxnSpPr>
          <p:nvPr/>
        </p:nvCxnSpPr>
        <p:spPr bwMode="auto">
          <a:xfrm flipH="1">
            <a:off x="6373813" y="2792413"/>
            <a:ext cx="392112" cy="3587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19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6F6D-7215-4961-AB6F-EF131E0D17E7}" type="slidenum">
              <a:rPr lang="fr-FR"/>
              <a:pPr/>
              <a:t>7</a:t>
            </a:fld>
            <a:endParaRPr lang="fr-FR"/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Any tree </a:t>
            </a:r>
            <a:r>
              <a:rPr lang="en-CA">
                <a:sym typeface="Symbol" pitchFamily="18" charset="2"/>
              </a:rPr>
              <a:t> an XML document</a:t>
            </a:r>
          </a:p>
        </p:txBody>
      </p:sp>
      <p:sp>
        <p:nvSpPr>
          <p:cNvPr id="493571" name="Oval 3"/>
          <p:cNvSpPr>
            <a:spLocks noChangeArrowheads="1"/>
          </p:cNvSpPr>
          <p:nvPr/>
        </p:nvSpPr>
        <p:spPr bwMode="auto">
          <a:xfrm>
            <a:off x="6665913" y="2209800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sz="1800"/>
              <a:t>top</a:t>
            </a:r>
          </a:p>
        </p:txBody>
      </p:sp>
      <p:sp>
        <p:nvSpPr>
          <p:cNvPr id="493572" name="Oval 4"/>
          <p:cNvSpPr>
            <a:spLocks noChangeArrowheads="1"/>
          </p:cNvSpPr>
          <p:nvPr/>
        </p:nvSpPr>
        <p:spPr bwMode="auto">
          <a:xfrm>
            <a:off x="5794375" y="4064000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sz="1800"/>
              <a:t>b</a:t>
            </a:r>
          </a:p>
        </p:txBody>
      </p:sp>
      <p:sp>
        <p:nvSpPr>
          <p:cNvPr id="493573" name="Oval 5"/>
          <p:cNvSpPr>
            <a:spLocks noChangeArrowheads="1"/>
          </p:cNvSpPr>
          <p:nvPr/>
        </p:nvSpPr>
        <p:spPr bwMode="auto">
          <a:xfrm>
            <a:off x="7496175" y="3048000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sz="1800"/>
              <a:t>c</a:t>
            </a:r>
          </a:p>
        </p:txBody>
      </p:sp>
      <p:sp>
        <p:nvSpPr>
          <p:cNvPr id="493574" name="Rectangle 6"/>
          <p:cNvSpPr>
            <a:spLocks noChangeArrowheads="1"/>
          </p:cNvSpPr>
          <p:nvPr/>
        </p:nvSpPr>
        <p:spPr bwMode="auto">
          <a:xfrm>
            <a:off x="1362075" y="2563813"/>
            <a:ext cx="24701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r-FR" b="1">
                <a:latin typeface="Courier New" pitchFamily="49" charset="0"/>
              </a:rPr>
              <a:t>&lt;top&gt;</a:t>
            </a:r>
          </a:p>
          <a:p>
            <a:r>
              <a:rPr lang="fr-FR" b="1">
                <a:latin typeface="Courier New" pitchFamily="49" charset="0"/>
              </a:rPr>
              <a:t>  &lt;a&gt;</a:t>
            </a:r>
          </a:p>
          <a:p>
            <a:r>
              <a:rPr lang="fr-FR" b="1">
                <a:latin typeface="Courier New" pitchFamily="49" charset="0"/>
              </a:rPr>
              <a:t>    &lt;b/&gt;</a:t>
            </a:r>
          </a:p>
          <a:p>
            <a:r>
              <a:rPr lang="fr-FR" b="1">
                <a:latin typeface="Courier New" pitchFamily="49" charset="0"/>
              </a:rPr>
              <a:t>    </a:t>
            </a:r>
            <a:r>
              <a:rPr lang="fr-FR" b="1">
                <a:solidFill>
                  <a:srgbClr val="FF0000"/>
                </a:solidFill>
                <a:latin typeface="Courier New" pitchFamily="49" charset="0"/>
              </a:rPr>
              <a:t>&lt;d&gt;&lt;e/&gt;&lt;/d&gt;</a:t>
            </a:r>
          </a:p>
          <a:p>
            <a:r>
              <a:rPr lang="fr-FR" b="1">
                <a:latin typeface="Courier New" pitchFamily="49" charset="0"/>
              </a:rPr>
              <a:t>  &lt;/a&gt;</a:t>
            </a:r>
          </a:p>
          <a:p>
            <a:r>
              <a:rPr lang="fr-FR" b="1">
                <a:latin typeface="Courier New" pitchFamily="49" charset="0"/>
              </a:rPr>
              <a:t>  &lt;c/&gt;</a:t>
            </a:r>
          </a:p>
          <a:p>
            <a:r>
              <a:rPr lang="fr-FR" b="1">
                <a:latin typeface="Courier New" pitchFamily="49" charset="0"/>
              </a:rPr>
              <a:t>&lt;/top&gt;</a:t>
            </a:r>
          </a:p>
        </p:txBody>
      </p:sp>
      <p:sp>
        <p:nvSpPr>
          <p:cNvPr id="493575" name="Rectangle 7"/>
          <p:cNvSpPr>
            <a:spLocks noChangeArrowheads="1"/>
          </p:cNvSpPr>
          <p:nvPr/>
        </p:nvSpPr>
        <p:spPr bwMode="auto">
          <a:xfrm>
            <a:off x="4191000" y="2924175"/>
            <a:ext cx="608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r-FR" sz="3200">
                <a:latin typeface="Symbol" pitchFamily="18" charset="2"/>
              </a:rPr>
              <a:t>Û</a:t>
            </a:r>
          </a:p>
        </p:txBody>
      </p:sp>
      <p:cxnSp>
        <p:nvCxnSpPr>
          <p:cNvPr id="493576" name="AutoShape 8"/>
          <p:cNvCxnSpPr>
            <a:cxnSpLocks noChangeShapeType="1"/>
            <a:stCxn id="493578" idx="4"/>
            <a:endCxn id="493572" idx="0"/>
          </p:cNvCxnSpPr>
          <p:nvPr/>
        </p:nvCxnSpPr>
        <p:spPr bwMode="auto">
          <a:xfrm>
            <a:off x="6132513" y="3733800"/>
            <a:ext cx="3175" cy="330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3577" name="AutoShape 9"/>
          <p:cNvCxnSpPr>
            <a:cxnSpLocks noChangeShapeType="1"/>
            <a:stCxn id="493571" idx="5"/>
            <a:endCxn id="493573" idx="1"/>
          </p:cNvCxnSpPr>
          <p:nvPr/>
        </p:nvCxnSpPr>
        <p:spPr bwMode="auto">
          <a:xfrm>
            <a:off x="7248525" y="2792413"/>
            <a:ext cx="347663" cy="355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3578" name="Oval 10"/>
          <p:cNvSpPr>
            <a:spLocks noChangeArrowheads="1"/>
          </p:cNvSpPr>
          <p:nvPr/>
        </p:nvSpPr>
        <p:spPr bwMode="auto">
          <a:xfrm>
            <a:off x="5791200" y="3051175"/>
            <a:ext cx="682625" cy="682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sz="1800"/>
              <a:t>a</a:t>
            </a:r>
          </a:p>
        </p:txBody>
      </p:sp>
      <p:cxnSp>
        <p:nvCxnSpPr>
          <p:cNvPr id="493579" name="AutoShape 11"/>
          <p:cNvCxnSpPr>
            <a:cxnSpLocks noChangeShapeType="1"/>
            <a:stCxn id="493571" idx="3"/>
            <a:endCxn id="493578" idx="7"/>
          </p:cNvCxnSpPr>
          <p:nvPr/>
        </p:nvCxnSpPr>
        <p:spPr bwMode="auto">
          <a:xfrm flipH="1">
            <a:off x="6373813" y="2792413"/>
            <a:ext cx="392112" cy="3587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3580" name="Oval 12"/>
          <p:cNvSpPr>
            <a:spLocks noChangeArrowheads="1"/>
          </p:cNvSpPr>
          <p:nvPr/>
        </p:nvSpPr>
        <p:spPr bwMode="auto">
          <a:xfrm>
            <a:off x="6784975" y="5108575"/>
            <a:ext cx="682625" cy="682625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sz="1800">
                <a:solidFill>
                  <a:srgbClr val="FF0000"/>
                </a:solidFill>
              </a:rPr>
              <a:t>e</a:t>
            </a:r>
          </a:p>
        </p:txBody>
      </p:sp>
      <p:cxnSp>
        <p:nvCxnSpPr>
          <p:cNvPr id="493581" name="AutoShape 13"/>
          <p:cNvCxnSpPr>
            <a:cxnSpLocks noChangeShapeType="1"/>
            <a:stCxn id="493582" idx="4"/>
            <a:endCxn id="493580" idx="0"/>
          </p:cNvCxnSpPr>
          <p:nvPr/>
        </p:nvCxnSpPr>
        <p:spPr bwMode="auto">
          <a:xfrm>
            <a:off x="7123113" y="4778375"/>
            <a:ext cx="3175" cy="330200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3582" name="Oval 14"/>
          <p:cNvSpPr>
            <a:spLocks noChangeArrowheads="1"/>
          </p:cNvSpPr>
          <p:nvPr/>
        </p:nvSpPr>
        <p:spPr bwMode="auto">
          <a:xfrm>
            <a:off x="6781800" y="4095750"/>
            <a:ext cx="682625" cy="682625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fr-FR" sz="1800">
                <a:solidFill>
                  <a:srgbClr val="FF0000"/>
                </a:solidFill>
              </a:rPr>
              <a:t>d</a:t>
            </a:r>
          </a:p>
        </p:txBody>
      </p:sp>
      <p:cxnSp>
        <p:nvCxnSpPr>
          <p:cNvPr id="493583" name="AutoShape 15"/>
          <p:cNvCxnSpPr>
            <a:cxnSpLocks noChangeShapeType="1"/>
            <a:stCxn id="493578" idx="5"/>
            <a:endCxn id="493582" idx="1"/>
          </p:cNvCxnSpPr>
          <p:nvPr/>
        </p:nvCxnSpPr>
        <p:spPr bwMode="auto">
          <a:xfrm>
            <a:off x="6373813" y="3633788"/>
            <a:ext cx="508000" cy="561975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3584" name="Text Box 16"/>
          <p:cNvSpPr txBox="1">
            <a:spLocks noChangeArrowheads="1"/>
          </p:cNvSpPr>
          <p:nvPr/>
        </p:nvSpPr>
        <p:spPr bwMode="auto">
          <a:xfrm>
            <a:off x="900113" y="5246688"/>
            <a:ext cx="4519484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CA" sz="2800" b="1" dirty="0"/>
              <a:t>Perfect </a:t>
            </a:r>
            <a:r>
              <a:rPr lang="en-CA" sz="2800" b="1" dirty="0" smtClean="0"/>
              <a:t>correspondence </a:t>
            </a:r>
            <a:r>
              <a:rPr lang="en-CA" sz="2800" b="1" dirty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2806-721F-4112-9592-3423EC3A0E7D}" type="slidenum">
              <a:rPr lang="fr-FR"/>
              <a:pPr/>
              <a:t>8</a:t>
            </a:fld>
            <a:endParaRPr lang="fr-FR"/>
          </a:p>
        </p:txBody>
      </p:sp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Document Object Models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DOMs are essentially graph representations of structured documents</a:t>
            </a:r>
          </a:p>
          <a:p>
            <a:r>
              <a:rPr lang="en-CA"/>
              <a:t>"Patched" for attributes, namespaces, etc.</a:t>
            </a:r>
          </a:p>
          <a:p>
            <a:r>
              <a:rPr lang="en-CA"/>
              <a:t>DOM manipulations = graph modifications</a:t>
            </a:r>
          </a:p>
          <a:p>
            <a:r>
              <a:rPr lang="en-CA"/>
              <a:t>It suffices to make sure that the graph remains a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Digital Humanities – Stanford University – 2011-06-20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8BAC5-1129-4DE8-A664-868469F7BBD7}" type="slidenum">
              <a:rPr lang="fr-FR"/>
              <a:pPr/>
              <a:t>9</a:t>
            </a:fld>
            <a:endParaRPr lang="fr-FR"/>
          </a:p>
        </p:txBody>
      </p:sp>
      <p:sp>
        <p:nvSpPr>
          <p:cNvPr id="4997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Need for more complex structures</a:t>
            </a:r>
            <a:endParaRPr lang="en-CA" dirty="0"/>
          </a:p>
        </p:txBody>
      </p:sp>
      <p:sp>
        <p:nvSpPr>
          <p:cNvPr id="4997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5218</TotalTime>
  <Words>1315</Words>
  <Application>Microsoft Office PowerPoint</Application>
  <PresentationFormat>Affichage à l'écran (4:3)</PresentationFormat>
  <Paragraphs>317</Paragraphs>
  <Slides>33</Slides>
  <Notes>25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4" baseType="lpstr">
      <vt:lpstr>Modèle par défaut</vt:lpstr>
      <vt:lpstr>Expressive power of markup languages and graph structures</vt:lpstr>
      <vt:lpstr>Overview of the talk</vt:lpstr>
      <vt:lpstr>1. Problem setting</vt:lpstr>
      <vt:lpstr>Graph representations of structured documents</vt:lpstr>
      <vt:lpstr>XML document = tree</vt:lpstr>
      <vt:lpstr>Any tree  an XML document</vt:lpstr>
      <vt:lpstr>Any tree  an XML document</vt:lpstr>
      <vt:lpstr>Document Object Models</vt:lpstr>
      <vt:lpstr>Need for more complex structures</vt:lpstr>
      <vt:lpstr>Overlap et al.</vt:lpstr>
      <vt:lpstr>Example 1</vt:lpstr>
      <vt:lpstr>Example 2 (last verse spoken in chorus by Peer &amp; Åse)</vt:lpstr>
      <vt:lpstr>Example 3 (last verse spoken in chorus by Peer &amp; Åse)</vt:lpstr>
      <vt:lpstr>Example 4</vt:lpstr>
      <vt:lpstr>OO-TexMECS</vt:lpstr>
      <vt:lpstr>TexMECS</vt:lpstr>
      <vt:lpstr>Overlap-only TexMECS</vt:lpstr>
      <vt:lpstr>OO-TexMECS example</vt:lpstr>
      <vt:lpstr>Earlier result</vt:lpstr>
      <vt:lpstr>Example 1 r-GODDAG ?</vt:lpstr>
      <vt:lpstr>Example 2 r-GODDAG ?</vt:lpstr>
      <vt:lpstr>Example 3 r-GODDAG ?</vt:lpstr>
      <vt:lpstr>Example 4 r-GODDAG ?</vt:lpstr>
      <vt:lpstr>However…</vt:lpstr>
      <vt:lpstr>Example</vt:lpstr>
      <vt:lpstr>2. Main result and consequence</vt:lpstr>
      <vt:lpstr>The result (1/4)</vt:lpstr>
      <vt:lpstr>The result (2/4)</vt:lpstr>
      <vt:lpstr>Example 4 CODG ?</vt:lpstr>
      <vt:lpstr>The result (3/4)</vt:lpstr>
      <vt:lpstr>The result (4/4)</vt:lpstr>
      <vt:lpstr>Future work</vt:lpstr>
      <vt:lpstr>Thank you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Expressive power of markup languages and graph structures</dc:title>
  <dc:creator>Yves MARCOUX</dc:creator>
  <dc:description>Balisage 2008</dc:description>
  <cp:lastModifiedBy>Yves Marcoux</cp:lastModifiedBy>
  <cp:revision>1565</cp:revision>
  <cp:lastPrinted>1601-01-01T00:00:00Z</cp:lastPrinted>
  <dcterms:created xsi:type="dcterms:W3CDTF">1601-01-01T00:00:00Z</dcterms:created>
  <dcterms:modified xsi:type="dcterms:W3CDTF">2011-06-21T20:49:28Z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